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91" r:id="rId2"/>
    <p:sldMasterId id="2147483727" r:id="rId3"/>
  </p:sldMasterIdLst>
  <p:notesMasterIdLst>
    <p:notesMasterId r:id="rId30"/>
  </p:notesMasterIdLst>
  <p:handoutMasterIdLst>
    <p:handoutMasterId r:id="rId31"/>
  </p:handoutMasterIdLst>
  <p:sldIdLst>
    <p:sldId id="780" r:id="rId4"/>
    <p:sldId id="811" r:id="rId5"/>
    <p:sldId id="871" r:id="rId6"/>
    <p:sldId id="872" r:id="rId7"/>
    <p:sldId id="868" r:id="rId8"/>
    <p:sldId id="891" r:id="rId9"/>
    <p:sldId id="873" r:id="rId10"/>
    <p:sldId id="874" r:id="rId11"/>
    <p:sldId id="875" r:id="rId12"/>
    <p:sldId id="876" r:id="rId13"/>
    <p:sldId id="880" r:id="rId14"/>
    <p:sldId id="881" r:id="rId15"/>
    <p:sldId id="882" r:id="rId16"/>
    <p:sldId id="883" r:id="rId17"/>
    <p:sldId id="884" r:id="rId18"/>
    <p:sldId id="885" r:id="rId19"/>
    <p:sldId id="886" r:id="rId20"/>
    <p:sldId id="887" r:id="rId21"/>
    <p:sldId id="888" r:id="rId22"/>
    <p:sldId id="889" r:id="rId23"/>
    <p:sldId id="890" r:id="rId24"/>
    <p:sldId id="863" r:id="rId25"/>
    <p:sldId id="864" r:id="rId26"/>
    <p:sldId id="865" r:id="rId27"/>
    <p:sldId id="866" r:id="rId28"/>
    <p:sldId id="867" r:id="rId29"/>
  </p:sldIdLst>
  <p:sldSz cx="9144000" cy="6858000" type="screen4x3"/>
  <p:notesSz cx="6858000" cy="9947275"/>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58241F7-4E70-49C9-A12A-AE305EF5BC6C}">
          <p14:sldIdLst>
            <p14:sldId id="780"/>
            <p14:sldId id="811"/>
            <p14:sldId id="871"/>
            <p14:sldId id="872"/>
            <p14:sldId id="868"/>
            <p14:sldId id="891"/>
            <p14:sldId id="873"/>
            <p14:sldId id="874"/>
            <p14:sldId id="875"/>
            <p14:sldId id="876"/>
            <p14:sldId id="880"/>
            <p14:sldId id="881"/>
            <p14:sldId id="882"/>
            <p14:sldId id="883"/>
            <p14:sldId id="884"/>
            <p14:sldId id="885"/>
            <p14:sldId id="886"/>
            <p14:sldId id="887"/>
            <p14:sldId id="888"/>
            <p14:sldId id="889"/>
            <p14:sldId id="890"/>
            <p14:sldId id="863"/>
            <p14:sldId id="864"/>
            <p14:sldId id="865"/>
            <p14:sldId id="866"/>
            <p14:sldId id="867"/>
          </p14:sldIdLst>
        </p14:section>
      </p14:sectionLst>
    </p:ext>
    <p:ext uri="{EFAFB233-063F-42B5-8137-9DF3F51BA10A}">
      <p15:sldGuideLst xmlns:p15="http://schemas.microsoft.com/office/powerpoint/2012/main">
        <p15:guide id="1" orient="horz" pos="2160">
          <p15:clr>
            <a:srgbClr val="A4A3A4"/>
          </p15:clr>
        </p15:guide>
        <p15:guide id="2" pos="4464">
          <p15:clr>
            <a:srgbClr val="A4A3A4"/>
          </p15:clr>
        </p15:guide>
        <p15:guide id="3" pos="42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473"/>
    <a:srgbClr val="0100FD"/>
    <a:srgbClr val="17375E"/>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CFFD7F-4699-4A06-986C-0D2C0D2FE6B8}">
  <a:tblStyle styleId="{16CFFD7F-4699-4A06-986C-0D2C0D2FE6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4" autoAdjust="0"/>
    <p:restoredTop sz="59987" autoAdjust="0"/>
  </p:normalViewPr>
  <p:slideViewPr>
    <p:cSldViewPr snapToGrid="0">
      <p:cViewPr varScale="1">
        <p:scale>
          <a:sx n="40" d="100"/>
          <a:sy n="40" d="100"/>
        </p:scale>
        <p:origin x="1794" y="54"/>
      </p:cViewPr>
      <p:guideLst>
        <p:guide orient="horz" pos="2160"/>
        <p:guide pos="4464"/>
        <p:guide pos="4224"/>
      </p:guideLst>
    </p:cSldViewPr>
  </p:slideViewPr>
  <p:notesTextViewPr>
    <p:cViewPr>
      <p:scale>
        <a:sx n="1" d="1"/>
        <a:sy n="1" d="1"/>
      </p:scale>
      <p:origin x="0" y="0"/>
    </p:cViewPr>
  </p:notesTextViewPr>
  <p:notesViewPr>
    <p:cSldViewPr snapToGrid="0">
      <p:cViewPr varScale="1">
        <p:scale>
          <a:sx n="69" d="100"/>
          <a:sy n="69" d="100"/>
        </p:scale>
        <p:origin x="2901"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A3C65-0998-46A2-845A-F4FE92386609}"/>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7F654E9A-47AA-436F-B87C-E349B3872252}"/>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D27D9227-4871-4ACA-A08C-D81CC2494474}" type="datetimeFigureOut">
              <a:rPr lang="en-IE" smtClean="0"/>
              <a:t>20/03/2019</a:t>
            </a:fld>
            <a:endParaRPr lang="en-IE"/>
          </a:p>
        </p:txBody>
      </p:sp>
      <p:sp>
        <p:nvSpPr>
          <p:cNvPr id="4" name="Footer Placeholder 3">
            <a:extLst>
              <a:ext uri="{FF2B5EF4-FFF2-40B4-BE49-F238E27FC236}">
                <a16:creationId xmlns:a16="http://schemas.microsoft.com/office/drawing/2014/main" id="{865CA5A3-D0BF-453D-AB13-E428D01466EE}"/>
              </a:ext>
            </a:extLst>
          </p:cNvPr>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54592D3E-25DD-4313-9D39-1F0A056D170B}"/>
              </a:ext>
            </a:extLst>
          </p:cNvPr>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18B53314-F929-45C3-A329-139F542F4775}" type="slidenum">
              <a:rPr lang="en-IE" smtClean="0"/>
              <a:t>‹Nº›</a:t>
            </a:fld>
            <a:endParaRPr lang="en-IE"/>
          </a:p>
        </p:txBody>
      </p:sp>
    </p:spTree>
    <p:custDataLst>
      <p:tags r:id="rId2"/>
    </p:custDataLst>
    <p:extLst>
      <p:ext uri="{BB962C8B-B14F-4D97-AF65-F5344CB8AC3E}">
        <p14:creationId xmlns:p14="http://schemas.microsoft.com/office/powerpoint/2010/main" val="1265323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99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99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90625" y="1243013"/>
            <a:ext cx="4476750" cy="33575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787126"/>
            <a:ext cx="5486400" cy="391674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8185"/>
            <a:ext cx="2971800" cy="499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4684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84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65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8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015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52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39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33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20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280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08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244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3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70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b="1" i="0" u="none" strike="noStrike" cap="none" dirty="0">
              <a:solidFill>
                <a:schemeClr val="dk1"/>
              </a:solidFill>
              <a:effectLst/>
              <a:latin typeface="Calibri"/>
              <a:ea typeface="Calibri"/>
              <a:cs typeface="Calibri"/>
              <a:sym typeface="Calibri"/>
            </a:endParaRPr>
          </a:p>
          <a:p>
            <a:pPr marL="400050" marR="0" lvl="0" indent="-17145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Calibri"/>
                <a:ea typeface="Calibri"/>
                <a:cs typeface="Calibri"/>
                <a:sym typeface="Calibri"/>
              </a:rPr>
              <a:t>First AND TO REPEAT, </a:t>
            </a:r>
            <a:r>
              <a:rPr lang="en-US" sz="1200" b="0" i="0" u="none" strike="noStrike" cap="none" dirty="0">
                <a:solidFill>
                  <a:schemeClr val="dk1"/>
                </a:solidFill>
                <a:effectLst/>
                <a:latin typeface="Calibri"/>
                <a:ea typeface="Calibri"/>
                <a:cs typeface="Calibri"/>
                <a:sym typeface="Calibri"/>
              </a:rPr>
              <a:t>it needs to have a </a:t>
            </a:r>
            <a:r>
              <a:rPr lang="en-US" sz="1200" b="1" i="0" u="none" strike="noStrike" cap="none" dirty="0">
                <a:solidFill>
                  <a:schemeClr val="dk1"/>
                </a:solidFill>
                <a:effectLst/>
                <a:latin typeface="Calibri"/>
                <a:ea typeface="Calibri"/>
                <a:cs typeface="Calibri"/>
                <a:sym typeface="Calibri"/>
              </a:rPr>
              <a:t>Hearts and Minds </a:t>
            </a:r>
            <a:r>
              <a:rPr lang="en-US" sz="1200" b="0" i="0" u="none" strike="noStrike" cap="none" dirty="0">
                <a:solidFill>
                  <a:schemeClr val="dk1"/>
                </a:solidFill>
                <a:effectLst/>
                <a:latin typeface="Calibri"/>
                <a:ea typeface="Calibri"/>
                <a:cs typeface="Calibri"/>
                <a:sym typeface="Calibri"/>
              </a:rPr>
              <a:t>approach that is centered on the ethical use of first hand evidence to drive improvement.</a:t>
            </a:r>
          </a:p>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IE" sz="1200" b="1"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3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400050" marR="0" lvl="0" indent="-17145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chemeClr val="dk1"/>
                </a:solidFill>
                <a:effectLst/>
                <a:latin typeface="Calibri"/>
                <a:ea typeface="Calibri"/>
                <a:cs typeface="Calibri"/>
                <a:sym typeface="Calibri"/>
              </a:rPr>
              <a:t>Second,</a:t>
            </a:r>
            <a:r>
              <a:rPr lang="en-US" sz="1200" b="0" i="0" u="none" strike="noStrike" cap="none" dirty="0">
                <a:solidFill>
                  <a:schemeClr val="dk1"/>
                </a:solidFill>
                <a:effectLst/>
                <a:latin typeface="Calibri"/>
                <a:ea typeface="Calibri"/>
                <a:cs typeface="Calibri"/>
                <a:sym typeface="Calibri"/>
              </a:rPr>
              <a:t> </a:t>
            </a:r>
            <a:r>
              <a:rPr lang="en-GB" sz="1200" b="0" i="0" u="none" strike="noStrike" cap="none" dirty="0">
                <a:solidFill>
                  <a:schemeClr val="dk1"/>
                </a:solidFill>
                <a:effectLst/>
                <a:latin typeface="Calibri"/>
                <a:ea typeface="Calibri"/>
                <a:cs typeface="Calibri"/>
                <a:sym typeface="Calibri"/>
              </a:rPr>
              <a:t>there was substantial agreement by participants in schools that </a:t>
            </a:r>
            <a:r>
              <a:rPr lang="en-GB" sz="1200" b="1" i="0" u="none" strike="noStrike" cap="none" dirty="0">
                <a:solidFill>
                  <a:schemeClr val="dk1"/>
                </a:solidFill>
                <a:effectLst/>
                <a:latin typeface="Calibri"/>
                <a:ea typeface="Calibri"/>
                <a:cs typeface="Calibri"/>
                <a:sym typeface="Calibri"/>
              </a:rPr>
              <a:t>ongoing discussions of best practice emerging</a:t>
            </a:r>
            <a:r>
              <a:rPr lang="en-GB" sz="1200" b="0" i="0" u="none" strike="noStrike" cap="none" dirty="0">
                <a:solidFill>
                  <a:schemeClr val="dk1"/>
                </a:solidFill>
                <a:effectLst/>
                <a:latin typeface="Calibri"/>
                <a:ea typeface="Calibri"/>
                <a:cs typeface="Calibri"/>
                <a:sym typeface="Calibri"/>
              </a:rPr>
              <a:t>, and </a:t>
            </a:r>
            <a:r>
              <a:rPr lang="en-GB" sz="1200" b="1" i="0" u="none" strike="noStrike" cap="none" dirty="0">
                <a:solidFill>
                  <a:schemeClr val="dk1"/>
                </a:solidFill>
                <a:effectLst/>
                <a:latin typeface="Calibri"/>
                <a:ea typeface="Calibri"/>
                <a:cs typeface="Calibri"/>
                <a:sym typeface="Calibri"/>
              </a:rPr>
              <a:t>subsequent adjustments by schools if needed</a:t>
            </a:r>
            <a:r>
              <a:rPr lang="en-GB" sz="1200" b="0" i="0" u="none" strike="noStrike" cap="none" dirty="0">
                <a:solidFill>
                  <a:schemeClr val="dk1"/>
                </a:solidFill>
                <a:effectLst/>
                <a:latin typeface="Calibri"/>
                <a:ea typeface="Calibri"/>
                <a:cs typeface="Calibri"/>
                <a:sym typeface="Calibri"/>
              </a:rPr>
              <a:t>, enables the process to have a </a:t>
            </a:r>
            <a:r>
              <a:rPr lang="en-GB" sz="1200" b="1" i="0" u="none" strike="noStrike" cap="none" dirty="0">
                <a:solidFill>
                  <a:schemeClr val="dk1"/>
                </a:solidFill>
                <a:effectLst/>
                <a:latin typeface="Calibri"/>
                <a:ea typeface="Calibri"/>
                <a:cs typeface="Calibri"/>
                <a:sym typeface="Calibri"/>
              </a:rPr>
              <a:t>direct ongoing positive impact on improving the actual quality of learning in individual schools. </a:t>
            </a:r>
            <a:endParaRPr lang="en-US" sz="1200" b="1"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200" b="0"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b="1"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IE" sz="1200" b="1"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461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400050" marR="0" lvl="0" indent="-17145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1" i="0" u="none" strike="noStrike" cap="none" dirty="0">
                <a:solidFill>
                  <a:schemeClr val="dk1"/>
                </a:solidFill>
                <a:effectLst/>
                <a:latin typeface="Calibri"/>
                <a:ea typeface="Calibri"/>
                <a:cs typeface="Calibri"/>
                <a:sym typeface="Calibri"/>
              </a:rPr>
              <a:t>Third, </a:t>
            </a:r>
            <a:r>
              <a:rPr lang="en-GB" sz="1200" b="0" i="0" u="none" strike="noStrike" cap="none" dirty="0">
                <a:solidFill>
                  <a:schemeClr val="dk1"/>
                </a:solidFill>
                <a:effectLst/>
                <a:latin typeface="Calibri"/>
                <a:ea typeface="Calibri"/>
                <a:cs typeface="Calibri"/>
                <a:sym typeface="Calibri"/>
              </a:rPr>
              <a:t>all parties emphasised the </a:t>
            </a:r>
            <a:r>
              <a:rPr lang="en-GB" sz="1200" b="1" i="0" u="none" strike="noStrike" cap="none" dirty="0">
                <a:solidFill>
                  <a:schemeClr val="dk1"/>
                </a:solidFill>
                <a:effectLst/>
                <a:latin typeface="Calibri"/>
                <a:ea typeface="Calibri"/>
                <a:cs typeface="Calibri"/>
                <a:sym typeface="Calibri"/>
              </a:rPr>
              <a:t>central importance of regular contact with and follow-up by members of the team</a:t>
            </a:r>
            <a:r>
              <a:rPr lang="en-GB" sz="1200" b="0" i="0" u="none" strike="noStrike" cap="none" dirty="0">
                <a:solidFill>
                  <a:schemeClr val="dk1"/>
                </a:solidFill>
                <a:effectLst/>
                <a:latin typeface="Calibri"/>
                <a:ea typeface="Calibri"/>
                <a:cs typeface="Calibri"/>
                <a:sym typeface="Calibri"/>
              </a:rPr>
              <a:t>. This was perceived as vital in growing the SSE and guiding schools to focus on using available first-hand evidence. </a:t>
            </a: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200" b="0"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b="1"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0308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200" b="0" i="0" u="none" strike="noStrike" cap="none" dirty="0">
              <a:solidFill>
                <a:schemeClr val="dk1"/>
              </a:solidFill>
              <a:effectLst/>
              <a:latin typeface="Calibri"/>
              <a:ea typeface="Calibri"/>
              <a:cs typeface="Calibri"/>
              <a:sym typeface="Calibri"/>
            </a:endParaRPr>
          </a:p>
          <a:p>
            <a:pPr marL="400050" marR="0" lvl="0" indent="-17145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1" i="0" u="none" strike="noStrike" cap="none" dirty="0">
                <a:solidFill>
                  <a:schemeClr val="dk1"/>
                </a:solidFill>
                <a:effectLst/>
                <a:latin typeface="Calibri"/>
                <a:ea typeface="Calibri"/>
                <a:cs typeface="Calibri"/>
                <a:sym typeface="Calibri"/>
              </a:rPr>
              <a:t>Finally, </a:t>
            </a:r>
            <a:r>
              <a:rPr lang="en-GB" sz="1200" b="0" i="0" u="none" strike="noStrike" cap="none" dirty="0">
                <a:solidFill>
                  <a:schemeClr val="dk1"/>
                </a:solidFill>
                <a:effectLst/>
                <a:latin typeface="Calibri"/>
                <a:ea typeface="Calibri"/>
                <a:cs typeface="Calibri"/>
                <a:sym typeface="Calibri"/>
              </a:rPr>
              <a:t>there appeared to be a </a:t>
            </a:r>
            <a:r>
              <a:rPr lang="en-GB" sz="1200" b="1" i="0" u="none" strike="noStrike" cap="none" dirty="0">
                <a:solidFill>
                  <a:schemeClr val="dk1"/>
                </a:solidFill>
                <a:effectLst/>
                <a:latin typeface="Calibri"/>
                <a:ea typeface="Calibri"/>
                <a:cs typeface="Calibri"/>
                <a:sym typeface="Calibri"/>
              </a:rPr>
              <a:t>gradual transfer of responsibility </a:t>
            </a:r>
            <a:r>
              <a:rPr lang="en-GB" sz="1200" b="0" i="0" u="none" strike="noStrike" cap="none" dirty="0">
                <a:solidFill>
                  <a:schemeClr val="dk1"/>
                </a:solidFill>
                <a:effectLst/>
                <a:latin typeface="Calibri"/>
                <a:ea typeface="Calibri"/>
                <a:cs typeface="Calibri"/>
                <a:sym typeface="Calibri"/>
              </a:rPr>
              <a:t>for SSE provision from the </a:t>
            </a:r>
            <a:r>
              <a:rPr lang="en-GB" sz="1200" b="1" i="0" u="none" strike="noStrike" cap="none" dirty="0">
                <a:solidFill>
                  <a:schemeClr val="dk1"/>
                </a:solidFill>
                <a:effectLst/>
                <a:latin typeface="Calibri"/>
                <a:ea typeface="Calibri"/>
                <a:cs typeface="Calibri"/>
                <a:sym typeface="Calibri"/>
              </a:rPr>
              <a:t>Inspectorate to the leaders and teachers involved in SSE. </a:t>
            </a:r>
          </a:p>
          <a:p>
            <a:pPr marL="400050" marR="0" lvl="0" indent="-17145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GB" sz="1200" b="1" i="0" u="none" strike="noStrike" cap="none" dirty="0">
              <a:solidFill>
                <a:schemeClr val="dk1"/>
              </a:solidFill>
              <a:effectLst/>
              <a:latin typeface="Calibri"/>
              <a:ea typeface="Calibri"/>
              <a:cs typeface="Calibri"/>
              <a:sym typeface="Calibri"/>
            </a:endParaRPr>
          </a:p>
          <a:p>
            <a:pPr marL="400050" marR="0" lvl="0" indent="-17145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u="none" strike="noStrike" cap="none" dirty="0">
                <a:solidFill>
                  <a:schemeClr val="dk1"/>
                </a:solidFill>
                <a:effectLst/>
                <a:latin typeface="Calibri"/>
                <a:ea typeface="Calibri"/>
                <a:cs typeface="Calibri"/>
                <a:sym typeface="Calibri"/>
              </a:rPr>
              <a:t>Members of Schools reported </a:t>
            </a:r>
            <a:r>
              <a:rPr lang="en-GB" sz="1200" b="1" i="0" u="none" strike="noStrike" cap="none" dirty="0">
                <a:solidFill>
                  <a:schemeClr val="dk1"/>
                </a:solidFill>
                <a:effectLst/>
                <a:latin typeface="Calibri"/>
                <a:ea typeface="Calibri"/>
                <a:cs typeface="Calibri"/>
                <a:sym typeface="Calibri"/>
              </a:rPr>
              <a:t>that because they were able to take the advice and supports given and contextualize the advice given to their school situations, </a:t>
            </a:r>
            <a:r>
              <a:rPr lang="en-GB" sz="1200" b="0" i="0" u="none" strike="noStrike" cap="none" dirty="0">
                <a:solidFill>
                  <a:schemeClr val="dk1"/>
                </a:solidFill>
                <a:effectLst/>
                <a:latin typeface="Calibri"/>
                <a:ea typeface="Calibri"/>
                <a:cs typeface="Calibri"/>
                <a:sym typeface="Calibri"/>
              </a:rPr>
              <a:t>including a </a:t>
            </a:r>
            <a:r>
              <a:rPr lang="en-GB" sz="1200" b="1" i="0" u="none" strike="noStrike" cap="none" dirty="0">
                <a:solidFill>
                  <a:schemeClr val="dk1"/>
                </a:solidFill>
                <a:effectLst/>
                <a:latin typeface="Calibri"/>
                <a:ea typeface="Calibri"/>
                <a:cs typeface="Calibri"/>
                <a:sym typeface="Calibri"/>
              </a:rPr>
              <a:t>strong link with their school development plans</a:t>
            </a:r>
            <a:endParaRPr lang="en-GB" sz="1200" b="0"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b="1"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mj-lt"/>
              <a:buNone/>
              <a:tabLst/>
              <a:defRPr/>
            </a:pPr>
            <a:endParaRPr lang="en-IE" sz="1200" b="1"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295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u="none" strike="noStrike" cap="none" dirty="0">
                <a:solidFill>
                  <a:schemeClr val="dk1"/>
                </a:solidFill>
                <a:effectLst/>
                <a:latin typeface="Calibri"/>
                <a:ea typeface="Calibri"/>
                <a:cs typeface="Calibri"/>
                <a:sym typeface="Calibri"/>
              </a:rPr>
              <a:t>There are however various issues that still need to be resolved (such as capacity deficits and the balance between evaluation for improvement and evaluation for accountability, etc.) before School Evaluation in all its various guises,</a:t>
            </a:r>
            <a:r>
              <a:rPr lang="en-GB" sz="1200" b="1" i="0" u="none" strike="noStrike" cap="none" dirty="0">
                <a:solidFill>
                  <a:schemeClr val="dk1"/>
                </a:solidFill>
                <a:effectLst/>
                <a:latin typeface="Calibri"/>
                <a:ea typeface="Calibri"/>
                <a:cs typeface="Calibri"/>
                <a:sym typeface="Calibri"/>
              </a:rPr>
              <a:t> CAN BECOME A MORE FREQUENTLY ACCEPTED PROCESS FOR SCHOOL IMPROVEMENT AMONG SOME. </a:t>
            </a: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200" b="0"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u="none" strike="noStrike" cap="none" dirty="0">
                <a:solidFill>
                  <a:schemeClr val="dk1"/>
                </a:solidFill>
                <a:effectLst/>
                <a:latin typeface="Calibri"/>
                <a:ea typeface="Calibri"/>
                <a:cs typeface="Calibri"/>
                <a:sym typeface="Calibri"/>
              </a:rPr>
              <a:t>On the other hand and finally, If these issues can be resolved, </a:t>
            </a:r>
            <a:r>
              <a:rPr lang="en-GB" sz="1200" b="1" i="0" u="none" strike="noStrike" cap="none" dirty="0">
                <a:solidFill>
                  <a:schemeClr val="dk1"/>
                </a:solidFill>
                <a:effectLst/>
                <a:latin typeface="Calibri"/>
                <a:ea typeface="Calibri"/>
                <a:cs typeface="Calibri"/>
                <a:sym typeface="Calibri"/>
              </a:rPr>
              <a:t>OR ARE GENUINELY ATTEMPTED TO BE RESOLVED, </a:t>
            </a:r>
            <a:r>
              <a:rPr lang="en-GB" sz="1200" b="0" i="0" u="none" strike="noStrike" cap="none" dirty="0">
                <a:solidFill>
                  <a:schemeClr val="dk1"/>
                </a:solidFill>
                <a:effectLst/>
                <a:latin typeface="Calibri"/>
                <a:ea typeface="Calibri"/>
                <a:cs typeface="Calibri"/>
                <a:sym typeface="Calibri"/>
              </a:rPr>
              <a:t>then </a:t>
            </a:r>
            <a:r>
              <a:rPr lang="en-GB" sz="1200" b="1" i="0" u="none" strike="noStrike" cap="none" dirty="0">
                <a:solidFill>
                  <a:schemeClr val="dk1"/>
                </a:solidFill>
                <a:effectLst/>
                <a:latin typeface="Calibri"/>
                <a:ea typeface="Calibri"/>
                <a:cs typeface="Calibri"/>
                <a:sym typeface="Calibri"/>
              </a:rPr>
              <a:t>SELF-EVALUATION </a:t>
            </a:r>
            <a:r>
              <a:rPr lang="en-GB" sz="1200" b="0" i="0" u="none" strike="noStrike" cap="none" dirty="0">
                <a:solidFill>
                  <a:schemeClr val="dk1"/>
                </a:solidFill>
                <a:effectLst/>
                <a:latin typeface="Calibri"/>
                <a:ea typeface="Calibri"/>
                <a:cs typeface="Calibri"/>
                <a:sym typeface="Calibri"/>
              </a:rPr>
              <a:t>can become </a:t>
            </a:r>
            <a:r>
              <a:rPr lang="en-GB" sz="1200" b="1" i="0" u="none" strike="noStrike" cap="none" dirty="0">
                <a:solidFill>
                  <a:schemeClr val="dk1"/>
                </a:solidFill>
                <a:effectLst/>
                <a:latin typeface="Calibri"/>
                <a:ea typeface="Calibri"/>
                <a:cs typeface="Calibri"/>
                <a:sym typeface="Calibri"/>
              </a:rPr>
              <a:t>A MORE FREQUENTLY USED </a:t>
            </a:r>
            <a:r>
              <a:rPr lang="en-GB" sz="1200" b="0" i="0" u="none" strike="noStrike" cap="none" dirty="0">
                <a:solidFill>
                  <a:schemeClr val="dk1"/>
                </a:solidFill>
                <a:effectLst/>
                <a:latin typeface="Calibri"/>
                <a:ea typeface="Calibri"/>
                <a:cs typeface="Calibri"/>
                <a:sym typeface="Calibri"/>
              </a:rPr>
              <a:t>powerful tool for continuous school improvement, </a:t>
            </a:r>
            <a:r>
              <a:rPr lang="en-GB" sz="1200" b="1" i="0" u="none" strike="noStrike" cap="none" dirty="0">
                <a:solidFill>
                  <a:schemeClr val="dk1"/>
                </a:solidFill>
                <a:effectLst/>
                <a:latin typeface="Calibri"/>
                <a:ea typeface="Calibri"/>
                <a:cs typeface="Calibri"/>
                <a:sym typeface="Calibri"/>
              </a:rPr>
              <a:t>NOT ONLY IN THIS REGION BUT ELSEWHERE.</a:t>
            </a: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200" b="1"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200" b="0" i="0" u="none" strike="noStrike" cap="none" dirty="0">
              <a:solidFill>
                <a:schemeClr val="dk1"/>
              </a:solidFill>
              <a:effectLst/>
              <a:latin typeface="Calibri"/>
              <a:ea typeface="Calibri"/>
              <a:cs typeface="Calibri"/>
              <a:sym typeface="Calibri"/>
            </a:endParaRPr>
          </a:p>
          <a:p>
            <a:pPr marL="228600" marR="0" lvl="0" indent="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u="none" strike="noStrike" cap="none" dirty="0">
                <a:solidFill>
                  <a:schemeClr val="dk1"/>
                </a:solidFill>
                <a:effectLst/>
                <a:latin typeface="Calibri"/>
                <a:ea typeface="Calibri"/>
                <a:cs typeface="Calibri"/>
                <a:sym typeface="Calibri"/>
              </a:rPr>
              <a:t>THANK YOU VERY MUCH.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18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67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69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8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95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42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842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FBCFD-8A27-4C1E-AD3B-060DC7CB540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37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1524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408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9" name="Rectangle 8"/>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453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11" name="Rectangle 10"/>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077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7" name="Rectangle 6"/>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2331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6" name="Rectangle 5"/>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1636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9" name="Rectangle 8"/>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5689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9" name="Rectangle 8"/>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0273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604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072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50740B0-6856-4985-A867-8906DF7D1003}" type="datetimeFigureOut">
              <a:rPr lang="en-US">
                <a:solidFill>
                  <a:srgbClr val="000000"/>
                </a:solidFill>
                <a:latin typeface="Arial" charset="0"/>
                <a:ea typeface="MS PGothic" charset="0"/>
              </a:rPr>
              <a:pPr>
                <a:defRPr/>
              </a:pPr>
              <a:t>3/20/2019</a:t>
            </a:fld>
            <a:endParaRPr lang="en-US" dirty="0">
              <a:solidFill>
                <a:srgbClr val="000000"/>
              </a:solidFill>
              <a:latin typeface="Arial" charset="0"/>
              <a:ea typeface="MS PGothic"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cs typeface="Helvetica"/>
              </a:defRPr>
            </a:lvl1pPr>
          </a:lstStyle>
          <a:p>
            <a:pPr>
              <a:defRPr/>
            </a:pPr>
            <a:endParaRPr lang="en-US">
              <a:solidFill>
                <a:srgbClr val="000000"/>
              </a:solidFill>
              <a:ea typeface="MS PGothic" charset="0"/>
            </a:endParaRPr>
          </a:p>
        </p:txBody>
      </p:sp>
      <p:sp>
        <p:nvSpPr>
          <p:cNvPr id="6" name="Slide Number Placeholder 5"/>
          <p:cNvSpPr>
            <a:spLocks noGrp="1"/>
          </p:cNvSpPr>
          <p:nvPr>
            <p:ph type="sldNum" sz="quarter" idx="12"/>
          </p:nvPr>
        </p:nvSpPr>
        <p:spPr>
          <a:xfrm>
            <a:off x="8218488" y="6356350"/>
            <a:ext cx="777875" cy="365125"/>
          </a:xfrm>
          <a:prstGeom prst="rect">
            <a:avLst/>
          </a:prstGeom>
        </p:spPr>
        <p:txBody>
          <a:bodyPr/>
          <a:lstStyle>
            <a:lvl1pPr algn="ctr">
              <a:defRPr sz="1400">
                <a:latin typeface="Helvetica"/>
                <a:cs typeface="Helvetica"/>
              </a:defRPr>
            </a:lvl1pPr>
          </a:lstStyle>
          <a:p>
            <a:pPr>
              <a:defRPr/>
            </a:pPr>
            <a:fld id="{234BDCF9-F57E-4620-A637-BE73A9B8E2C0}" type="slidenum">
              <a:rPr lang="en-US">
                <a:solidFill>
                  <a:srgbClr val="000000"/>
                </a:solidFill>
                <a:ea typeface="MS PGothic" charset="0"/>
              </a:rPr>
              <a:pPr>
                <a:defRPr/>
              </a:pPr>
              <a:t>‹Nº›</a:t>
            </a:fld>
            <a:endParaRPr lang="en-US" dirty="0">
              <a:solidFill>
                <a:srgbClr val="000000"/>
              </a:solidFill>
              <a:ea typeface="MS PGothic" charset="0"/>
            </a:endParaRPr>
          </a:p>
        </p:txBody>
      </p:sp>
    </p:spTree>
    <p:extLst>
      <p:ext uri="{BB962C8B-B14F-4D97-AF65-F5344CB8AC3E}">
        <p14:creationId xmlns:p14="http://schemas.microsoft.com/office/powerpoint/2010/main" val="227255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a:defRPr/>
            </a:pPr>
            <a:endParaRPr lang="en-GB">
              <a:solidFill>
                <a:srgbClr val="000000"/>
              </a:solidFill>
              <a:latin typeface="Arial" charset="0"/>
              <a:ea typeface="MS PGothic" charset="0"/>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a:defRPr/>
            </a:pPr>
            <a:endParaRPr lang="en-GB">
              <a:solidFill>
                <a:srgbClr val="000000"/>
              </a:solidFill>
              <a:latin typeface="Arial" charset="0"/>
              <a:ea typeface="MS PGothic" charset="0"/>
            </a:endParaRPr>
          </a:p>
        </p:txBody>
      </p:sp>
      <p:sp>
        <p:nvSpPr>
          <p:cNvPr id="4" name="Rectangle 6"/>
          <p:cNvSpPr>
            <a:spLocks noGrp="1" noChangeArrowheads="1"/>
          </p:cNvSpPr>
          <p:nvPr>
            <p:ph type="sldNum" sz="quarter" idx="12"/>
          </p:nvPr>
        </p:nvSpPr>
        <p:spPr>
          <a:xfrm>
            <a:off x="0" y="0"/>
            <a:ext cx="0" cy="0"/>
          </a:xfrm>
        </p:spPr>
        <p:txBody>
          <a:bodyPr/>
          <a:lstStyle>
            <a:lvl1pPr>
              <a:defRPr smtClean="0"/>
            </a:lvl1pPr>
          </a:lstStyle>
          <a:p>
            <a:pPr>
              <a:defRPr/>
            </a:pPr>
            <a:fld id="{FB6449D6-F839-4C9C-8C05-29442AD1F72E}" type="slidenum">
              <a:rPr lang="en-GB" altLang="en-US">
                <a:solidFill>
                  <a:srgbClr val="000000"/>
                </a:solidFill>
                <a:latin typeface="Arial" charset="0"/>
                <a:ea typeface="MS PGothic" charset="0"/>
              </a:rPr>
              <a:pPr>
                <a:defRPr/>
              </a:pPr>
              <a:t>‹Nº›</a:t>
            </a:fld>
            <a:endParaRPr lang="en-GB" altLang="en-US">
              <a:solidFill>
                <a:srgbClr val="000000"/>
              </a:solidFill>
              <a:latin typeface="Arial" charset="0"/>
              <a:ea typeface="MS PGothic" charset="0"/>
            </a:endParaRPr>
          </a:p>
        </p:txBody>
      </p:sp>
    </p:spTree>
    <p:extLst>
      <p:ext uri="{BB962C8B-B14F-4D97-AF65-F5344CB8AC3E}">
        <p14:creationId xmlns:p14="http://schemas.microsoft.com/office/powerpoint/2010/main" val="221874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3469F4C-1F0B-8B43-A16E-B584CDB87918}" type="datetimeFigureOut">
              <a:rPr lang="en-US">
                <a:solidFill>
                  <a:srgbClr val="000000"/>
                </a:solidFill>
                <a:latin typeface="Arial" charset="0"/>
                <a:ea typeface="MS PGothic" charset="0"/>
              </a:rPr>
              <a:pPr>
                <a:defRPr/>
              </a:pPr>
              <a:t>3/20/2019</a:t>
            </a:fld>
            <a:endParaRPr lang="en-US">
              <a:solidFill>
                <a:srgbClr val="000000"/>
              </a:solidFill>
              <a:latin typeface="Arial" charset="0"/>
              <a:ea typeface="MS PGothic"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0000"/>
              </a:solidFill>
              <a:latin typeface="Arial" charset="0"/>
              <a:ea typeface="MS PGothic"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9D4025D-32D4-7A4A-87D3-D922D31556F6}" type="slidenum">
              <a:rPr lang="en-US">
                <a:solidFill>
                  <a:srgbClr val="000000"/>
                </a:solidFill>
                <a:latin typeface="Arial" charset="0"/>
                <a:ea typeface="MS PGothic" charset="0"/>
              </a:rPr>
              <a:pPr>
                <a:defRPr/>
              </a:pPr>
              <a:t>‹Nº›</a:t>
            </a:fld>
            <a:endParaRPr lang="en-US">
              <a:solidFill>
                <a:srgbClr val="000000"/>
              </a:solidFill>
              <a:latin typeface="Arial" charset="0"/>
              <a:ea typeface="MS PGothic" charset="0"/>
            </a:endParaRPr>
          </a:p>
        </p:txBody>
      </p:sp>
    </p:spTree>
    <p:extLst>
      <p:ext uri="{BB962C8B-B14F-4D97-AF65-F5344CB8AC3E}">
        <p14:creationId xmlns:p14="http://schemas.microsoft.com/office/powerpoint/2010/main" val="360493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6B18563-891A-9C40-9DF8-5F0A3C95CB57}" type="datetimeFigureOut">
              <a:rPr lang="en-US">
                <a:solidFill>
                  <a:srgbClr val="000000"/>
                </a:solidFill>
                <a:latin typeface="Arial" charset="0"/>
                <a:ea typeface="MS PGothic" charset="0"/>
              </a:rPr>
              <a:pPr>
                <a:defRPr/>
              </a:pPr>
              <a:t>3/20/2019</a:t>
            </a:fld>
            <a:endParaRPr lang="en-US">
              <a:solidFill>
                <a:srgbClr val="000000"/>
              </a:solidFill>
              <a:latin typeface="Arial" charset="0"/>
              <a:ea typeface="MS PGothic"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0000"/>
              </a:solidFill>
              <a:latin typeface="Arial" charset="0"/>
              <a:ea typeface="MS PGothic"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FB461DD-214F-C049-85D5-8A50E8CBA6D0}" type="slidenum">
              <a:rPr lang="en-US">
                <a:solidFill>
                  <a:srgbClr val="000000"/>
                </a:solidFill>
                <a:latin typeface="Arial" charset="0"/>
                <a:ea typeface="MS PGothic" charset="0"/>
              </a:rPr>
              <a:pPr>
                <a:defRPr/>
              </a:pPr>
              <a:t>‹Nº›</a:t>
            </a:fld>
            <a:endParaRPr lang="en-US">
              <a:solidFill>
                <a:srgbClr val="000000"/>
              </a:solidFill>
              <a:latin typeface="Arial" charset="0"/>
              <a:ea typeface="MS PGothic" charset="0"/>
            </a:endParaRPr>
          </a:p>
        </p:txBody>
      </p:sp>
    </p:spTree>
    <p:extLst>
      <p:ext uri="{BB962C8B-B14F-4D97-AF65-F5344CB8AC3E}">
        <p14:creationId xmlns:p14="http://schemas.microsoft.com/office/powerpoint/2010/main" val="11004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99155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87530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593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Bebas" pitchFamily="2" charset="0"/>
            </a:endParaRPr>
          </a:p>
        </p:txBody>
      </p:sp>
      <p:sp>
        <p:nvSpPr>
          <p:cNvPr id="8" name="Rectangle 7"/>
          <p:cNvSpPr/>
          <p:nvPr userDrawn="1"/>
        </p:nvSpPr>
        <p:spPr>
          <a:xfrm>
            <a:off x="0" y="624840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943600"/>
            <a:ext cx="9144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5922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A4 flyer footer.jpg"/>
          <p:cNvPicPr>
            <a:picLocks noChangeAspect="1" noChangeArrowheads="1"/>
          </p:cNvPicPr>
          <p:nvPr userDrawn="1"/>
        </p:nvPicPr>
        <p:blipFill>
          <a:blip r:embed="rId9">
            <a:extLst>
              <a:ext uri="{28A0092B-C50C-407E-A947-70E740481C1C}">
                <a14:useLocalDpi xmlns:a14="http://schemas.microsoft.com/office/drawing/2010/main" val="0"/>
              </a:ext>
            </a:extLst>
          </a:blip>
          <a:srcRect l="50136"/>
          <a:stretch>
            <a:fillRect/>
          </a:stretch>
        </p:blipFill>
        <p:spPr bwMode="auto">
          <a:xfrm>
            <a:off x="5376863" y="5414963"/>
            <a:ext cx="3767137" cy="144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A4 flyer footer.jpg"/>
          <p:cNvPicPr>
            <a:picLocks noChangeAspect="1" noChangeArrowheads="1"/>
          </p:cNvPicPr>
          <p:nvPr userDrawn="1"/>
        </p:nvPicPr>
        <p:blipFill>
          <a:blip r:embed="rId9">
            <a:extLst>
              <a:ext uri="{28A0092B-C50C-407E-A947-70E740481C1C}">
                <a14:useLocalDpi xmlns:a14="http://schemas.microsoft.com/office/drawing/2010/main" val="0"/>
              </a:ext>
            </a:extLst>
          </a:blip>
          <a:srcRect l="4842" t="22418" r="67480" b="20657"/>
          <a:stretch>
            <a:fillRect/>
          </a:stretch>
        </p:blipFill>
        <p:spPr bwMode="auto">
          <a:xfrm>
            <a:off x="185738" y="5951538"/>
            <a:ext cx="209232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069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A4 flyer footer.jpg"/>
          <p:cNvPicPr>
            <a:picLocks noChangeAspect="1" noChangeArrowheads="1"/>
          </p:cNvPicPr>
          <p:nvPr userDrawn="1"/>
        </p:nvPicPr>
        <p:blipFill>
          <a:blip r:embed="rId4">
            <a:extLst>
              <a:ext uri="{28A0092B-C50C-407E-A947-70E740481C1C}">
                <a14:useLocalDpi xmlns:a14="http://schemas.microsoft.com/office/drawing/2010/main" val="0"/>
              </a:ext>
            </a:extLst>
          </a:blip>
          <a:srcRect l="50136"/>
          <a:stretch>
            <a:fillRect/>
          </a:stretch>
        </p:blipFill>
        <p:spPr bwMode="auto">
          <a:xfrm>
            <a:off x="5376863" y="5414963"/>
            <a:ext cx="3767137" cy="144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A4 flyer footer.jpg"/>
          <p:cNvPicPr>
            <a:picLocks noChangeAspect="1" noChangeArrowheads="1"/>
          </p:cNvPicPr>
          <p:nvPr userDrawn="1"/>
        </p:nvPicPr>
        <p:blipFill>
          <a:blip r:embed="rId4">
            <a:extLst>
              <a:ext uri="{28A0092B-C50C-407E-A947-70E740481C1C}">
                <a14:useLocalDpi xmlns:a14="http://schemas.microsoft.com/office/drawing/2010/main" val="0"/>
              </a:ext>
            </a:extLst>
          </a:blip>
          <a:srcRect l="4842" t="22418" r="67480" b="20657"/>
          <a:stretch>
            <a:fillRect/>
          </a:stretch>
        </p:blipFill>
        <p:spPr bwMode="auto">
          <a:xfrm>
            <a:off x="185738" y="5951538"/>
            <a:ext cx="209232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565748"/>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EE2-3574-41DF-8CC5-12F6FE4ADE04}" type="datetimeFigureOut">
              <a:rPr lang="en-US" smtClean="0"/>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995E1-2B89-427C-9E4C-FC106F2D5533}" type="slidenum">
              <a:rPr lang="en-US" smtClean="0"/>
              <a:t>‹Nº›</a:t>
            </a:fld>
            <a:endParaRPr lang="en-US"/>
          </a:p>
        </p:txBody>
      </p:sp>
    </p:spTree>
    <p:extLst>
      <p:ext uri="{BB962C8B-B14F-4D97-AF65-F5344CB8AC3E}">
        <p14:creationId xmlns:p14="http://schemas.microsoft.com/office/powerpoint/2010/main" val="4548488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www.dcu.ie/sites/default/files/education_studies/images/EQI.png">
            <a:extLst>
              <a:ext uri="{FF2B5EF4-FFF2-40B4-BE49-F238E27FC236}">
                <a16:creationId xmlns:a16="http://schemas.microsoft.com/office/drawing/2014/main" id="{1D009BEB-F593-4FA5-8BCF-85646625F2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6" t="2956" r="3046" b="5231"/>
          <a:stretch/>
        </p:blipFill>
        <p:spPr bwMode="auto">
          <a:xfrm>
            <a:off x="7615289" y="4740387"/>
            <a:ext cx="1256907" cy="1131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ECCC2BC-57F2-41C7-9497-0C50AFBE293E}"/>
              </a:ext>
            </a:extLst>
          </p:cNvPr>
          <p:cNvSpPr txBox="1"/>
          <p:nvPr/>
        </p:nvSpPr>
        <p:spPr>
          <a:xfrm>
            <a:off x="0" y="2987190"/>
            <a:ext cx="9080500" cy="1891287"/>
          </a:xfrm>
          <a:prstGeom prst="rect">
            <a:avLst/>
          </a:prstGeom>
          <a:noFill/>
        </p:spPr>
        <p:txBody>
          <a:bodyPr>
            <a:spAutoFit/>
          </a:bodyPr>
          <a:lstStyle/>
          <a:p>
            <a:pPr marL="2684463" lvl="0" indent="-2684463" algn="ctr">
              <a:lnSpc>
                <a:spcPct val="150000"/>
              </a:lnSpc>
              <a:buClrTx/>
              <a:defRPr/>
            </a:pPr>
            <a:r>
              <a:rPr lang="en-GB" sz="2000" b="1" kern="1200" dirty="0">
                <a:solidFill>
                  <a:prstClr val="black"/>
                </a:solidFill>
                <a:latin typeface="Calibri"/>
                <a:ea typeface="+mn-ea"/>
                <a:cs typeface="+mn-cs"/>
              </a:rPr>
              <a:t>Un locking School Self Evaluation Policies, Practices and Supports</a:t>
            </a:r>
          </a:p>
          <a:p>
            <a:pPr marL="2684463" lvl="0" indent="-2684463" algn="ctr">
              <a:lnSpc>
                <a:spcPct val="150000"/>
              </a:lnSpc>
              <a:buClrTx/>
              <a:defRPr/>
            </a:pPr>
            <a:r>
              <a:rPr lang="en-GB" sz="2000" b="1" kern="1200" dirty="0">
                <a:solidFill>
                  <a:prstClr val="black"/>
                </a:solidFill>
                <a:latin typeface="Calibri"/>
                <a:ea typeface="+mn-ea"/>
                <a:cs typeface="+mn-cs"/>
              </a:rPr>
              <a:t>The Case of Ireland</a:t>
            </a:r>
          </a:p>
          <a:p>
            <a:pPr marL="2684463" lvl="0" indent="-2684463" algn="ctr">
              <a:lnSpc>
                <a:spcPct val="150000"/>
              </a:lnSpc>
              <a:buClrTx/>
              <a:defRPr/>
            </a:pPr>
            <a:r>
              <a:rPr lang="en-GB" sz="2000" kern="1200" dirty="0">
                <a:solidFill>
                  <a:prstClr val="black"/>
                </a:solidFill>
                <a:latin typeface="Calibri"/>
                <a:ea typeface="+mn-ea"/>
                <a:cs typeface="+mn-cs"/>
              </a:rPr>
              <a:t>Supervising Schools in the 21st Century: Digital Tools and Improvement Plans</a:t>
            </a:r>
          </a:p>
          <a:p>
            <a:pPr marL="2684463" lvl="0" indent="-2684463" algn="ctr">
              <a:lnSpc>
                <a:spcPct val="150000"/>
              </a:lnSpc>
              <a:buClrTx/>
              <a:defRPr/>
            </a:pPr>
            <a:r>
              <a:rPr lang="en-GB" sz="2000" b="1" kern="1200" dirty="0">
                <a:solidFill>
                  <a:prstClr val="black"/>
                </a:solidFill>
                <a:latin typeface="Calibri"/>
                <a:ea typeface="+mn-ea"/>
                <a:cs typeface="+mn-cs"/>
              </a:rPr>
              <a:t>(SS21DTIP)</a:t>
            </a:r>
          </a:p>
        </p:txBody>
      </p:sp>
      <p:sp>
        <p:nvSpPr>
          <p:cNvPr id="3" name="TextBox 2">
            <a:extLst>
              <a:ext uri="{FF2B5EF4-FFF2-40B4-BE49-F238E27FC236}">
                <a16:creationId xmlns:a16="http://schemas.microsoft.com/office/drawing/2014/main" id="{BDE0D2AA-F449-4A3D-A43B-610887404D62}"/>
              </a:ext>
            </a:extLst>
          </p:cNvPr>
          <p:cNvSpPr txBox="1"/>
          <p:nvPr/>
        </p:nvSpPr>
        <p:spPr>
          <a:xfrm>
            <a:off x="3291122" y="5945576"/>
            <a:ext cx="2849813" cy="307777"/>
          </a:xfrm>
          <a:prstGeom prst="rect">
            <a:avLst/>
          </a:prstGeom>
          <a:noFill/>
        </p:spPr>
        <p:txBody>
          <a:bodyPr wrap="square" rtlCol="0">
            <a:spAutoFit/>
          </a:bodyPr>
          <a:lstStyle/>
          <a:p>
            <a:pPr algn="ctr"/>
            <a:r>
              <a:rPr lang="en-IE" dirty="0">
                <a:solidFill>
                  <a:srgbClr val="0100FD"/>
                </a:solidFill>
              </a:rPr>
              <a:t>#SS21DTIP</a:t>
            </a:r>
          </a:p>
        </p:txBody>
      </p:sp>
      <p:pic>
        <p:nvPicPr>
          <p:cNvPr id="5" name="Picture 4" descr="A close up of a logo&#10;&#10;Description automatically generated">
            <a:extLst>
              <a:ext uri="{FF2B5EF4-FFF2-40B4-BE49-F238E27FC236}">
                <a16:creationId xmlns:a16="http://schemas.microsoft.com/office/drawing/2014/main" id="{5D2D78B7-8F9D-4136-8507-0E9F66D2B47A}"/>
              </a:ext>
            </a:extLst>
          </p:cNvPr>
          <p:cNvPicPr>
            <a:picLocks noChangeAspect="1"/>
          </p:cNvPicPr>
          <p:nvPr/>
        </p:nvPicPr>
        <p:blipFill>
          <a:blip r:embed="rId5"/>
          <a:stretch>
            <a:fillRect/>
          </a:stretch>
        </p:blipFill>
        <p:spPr>
          <a:xfrm>
            <a:off x="2213733" y="4878476"/>
            <a:ext cx="5004592" cy="1055289"/>
          </a:xfrm>
          <a:prstGeom prst="rect">
            <a:avLst/>
          </a:prstGeom>
        </p:spPr>
      </p:pic>
      <p:pic>
        <p:nvPicPr>
          <p:cNvPr id="7" name="Picture 6" descr="A close up of a logo&#10;&#10;Description automatically generated">
            <a:extLst>
              <a:ext uri="{FF2B5EF4-FFF2-40B4-BE49-F238E27FC236}">
                <a16:creationId xmlns:a16="http://schemas.microsoft.com/office/drawing/2014/main" id="{272BC6F4-563E-42F5-987B-688581855387}"/>
              </a:ext>
            </a:extLst>
          </p:cNvPr>
          <p:cNvPicPr>
            <a:picLocks noChangeAspect="1"/>
          </p:cNvPicPr>
          <p:nvPr/>
        </p:nvPicPr>
        <p:blipFill>
          <a:blip r:embed="rId6"/>
          <a:stretch>
            <a:fillRect/>
          </a:stretch>
        </p:blipFill>
        <p:spPr>
          <a:xfrm>
            <a:off x="247742" y="4878477"/>
            <a:ext cx="1569027" cy="1055289"/>
          </a:xfrm>
          <a:prstGeom prst="rect">
            <a:avLst/>
          </a:prstGeom>
        </p:spPr>
      </p:pic>
      <p:pic>
        <p:nvPicPr>
          <p:cNvPr id="4" name="Picture 3">
            <a:extLst>
              <a:ext uri="{FF2B5EF4-FFF2-40B4-BE49-F238E27FC236}">
                <a16:creationId xmlns:a16="http://schemas.microsoft.com/office/drawing/2014/main" id="{8009A84E-5E24-47E6-A6C3-91D7BAD52825}"/>
              </a:ext>
            </a:extLst>
          </p:cNvPr>
          <p:cNvPicPr>
            <a:picLocks noChangeAspect="1"/>
          </p:cNvPicPr>
          <p:nvPr/>
        </p:nvPicPr>
        <p:blipFill>
          <a:blip r:embed="rId7"/>
          <a:stretch>
            <a:fillRect/>
          </a:stretch>
        </p:blipFill>
        <p:spPr>
          <a:xfrm>
            <a:off x="-1" y="733927"/>
            <a:ext cx="9144001" cy="2123574"/>
          </a:xfrm>
          <a:prstGeom prst="rect">
            <a:avLst/>
          </a:prstGeom>
        </p:spPr>
      </p:pic>
    </p:spTree>
    <p:custDataLst>
      <p:tags r:id="rId1"/>
    </p:custDataLst>
    <p:extLst>
      <p:ext uri="{BB962C8B-B14F-4D97-AF65-F5344CB8AC3E}">
        <p14:creationId xmlns:p14="http://schemas.microsoft.com/office/powerpoint/2010/main" val="152289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Understanding of SSE and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Is there a collective understanding of SSE planning in your school?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961693"/>
            <a:ext cx="5594684" cy="923330"/>
          </a:xfrm>
          <a:prstGeom prst="rect">
            <a:avLst/>
          </a:prstGeom>
        </p:spPr>
        <p:txBody>
          <a:bodyPr wrap="square">
            <a:spAutoFit/>
          </a:bodyPr>
          <a:lstStyle/>
          <a:p>
            <a:endParaRPr lang="en-GB" sz="1800" dirty="0"/>
          </a:p>
          <a:p>
            <a:pPr algn="just"/>
            <a:r>
              <a:rPr lang="en-GB" sz="1800" i="1" dirty="0"/>
              <a:t>They suggest that there is such an understanding</a:t>
            </a:r>
          </a:p>
          <a:p>
            <a:pPr algn="just"/>
            <a:endParaRPr lang="en-GB" sz="1800" dirty="0"/>
          </a:p>
        </p:txBody>
      </p:sp>
      <p:sp>
        <p:nvSpPr>
          <p:cNvPr id="8" name="Rectangle 7">
            <a:extLst>
              <a:ext uri="{FF2B5EF4-FFF2-40B4-BE49-F238E27FC236}">
                <a16:creationId xmlns:a16="http://schemas.microsoft.com/office/drawing/2014/main" id="{C2CA93FF-EB32-4FB4-9152-AB4079BBEE79}"/>
              </a:ext>
            </a:extLst>
          </p:cNvPr>
          <p:cNvSpPr/>
          <p:nvPr/>
        </p:nvSpPr>
        <p:spPr>
          <a:xfrm>
            <a:off x="108284" y="288502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Have you ever participated in an SSE process (pilot, regular, as observer, critical friend etc)?</a:t>
            </a:r>
            <a:endParaRPr lang="en-GB" altLang="en-US" b="1" kern="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8D15D8-9C76-4565-9228-CB807190C4BD}"/>
              </a:ext>
            </a:extLst>
          </p:cNvPr>
          <p:cNvSpPr/>
          <p:nvPr/>
        </p:nvSpPr>
        <p:spPr>
          <a:xfrm>
            <a:off x="144379" y="3631874"/>
            <a:ext cx="8746958" cy="646331"/>
          </a:xfrm>
          <a:prstGeom prst="rect">
            <a:avLst/>
          </a:prstGeom>
        </p:spPr>
        <p:txBody>
          <a:bodyPr wrap="square">
            <a:spAutoFit/>
          </a:bodyPr>
          <a:lstStyle/>
          <a:p>
            <a:endParaRPr lang="en-GB" sz="1800" dirty="0"/>
          </a:p>
          <a:p>
            <a:pPr algn="just"/>
            <a:r>
              <a:rPr lang="en-GB" sz="1800" i="1" dirty="0"/>
              <a:t>All have some experience of self evaluation</a:t>
            </a:r>
            <a:endParaRPr lang="en-GB" sz="1800" dirty="0"/>
          </a:p>
        </p:txBody>
      </p:sp>
      <p:sp>
        <p:nvSpPr>
          <p:cNvPr id="13" name="Rectangle 12">
            <a:extLst>
              <a:ext uri="{FF2B5EF4-FFF2-40B4-BE49-F238E27FC236}">
                <a16:creationId xmlns:a16="http://schemas.microsoft.com/office/drawing/2014/main" id="{6C344236-1922-41F7-9182-A19F5A9E74A9}"/>
              </a:ext>
            </a:extLst>
          </p:cNvPr>
          <p:cNvSpPr/>
          <p:nvPr/>
        </p:nvSpPr>
        <p:spPr>
          <a:xfrm>
            <a:off x="108284" y="4516239"/>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When SSE is implemented regularly in your school what will its impact be? </a:t>
            </a:r>
            <a:endParaRPr lang="en-GB" altLang="en-US" b="1" kern="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BBB4E7-5062-478B-96C5-1ABD99EF8CE0}"/>
              </a:ext>
            </a:extLst>
          </p:cNvPr>
          <p:cNvSpPr/>
          <p:nvPr/>
        </p:nvSpPr>
        <p:spPr>
          <a:xfrm>
            <a:off x="144379" y="5263090"/>
            <a:ext cx="8746958" cy="369332"/>
          </a:xfrm>
          <a:prstGeom prst="rect">
            <a:avLst/>
          </a:prstGeom>
        </p:spPr>
        <p:txBody>
          <a:bodyPr wrap="square">
            <a:spAutoFit/>
          </a:bodyPr>
          <a:lstStyle/>
          <a:p>
            <a:r>
              <a:rPr lang="en-IE" sz="1800" i="1" dirty="0"/>
              <a:t>Schools expect it will have a positive influence on children's’ learning</a:t>
            </a:r>
            <a:endParaRPr lang="en-GB" sz="2400" i="1" dirty="0"/>
          </a:p>
        </p:txBody>
      </p:sp>
      <p:sp>
        <p:nvSpPr>
          <p:cNvPr id="10" name="Rectangle 9">
            <a:extLst>
              <a:ext uri="{FF2B5EF4-FFF2-40B4-BE49-F238E27FC236}">
                <a16:creationId xmlns:a16="http://schemas.microsoft.com/office/drawing/2014/main" id="{D258FB49-4E8B-4DE1-A6B2-2DE1629BCAC1}"/>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13636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Understanding of SSE and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Do you think that SSE is a useful strategy and thus should be obligatory or should it be optional / auxiliary?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961693"/>
            <a:ext cx="8746958" cy="2862322"/>
          </a:xfrm>
          <a:prstGeom prst="rect">
            <a:avLst/>
          </a:prstGeom>
        </p:spPr>
        <p:txBody>
          <a:bodyPr wrap="square">
            <a:spAutoFit/>
          </a:bodyPr>
          <a:lstStyle/>
          <a:p>
            <a:endParaRPr lang="en-GB" sz="1800" dirty="0"/>
          </a:p>
          <a:p>
            <a:pPr algn="just"/>
            <a:r>
              <a:rPr lang="en-GB" sz="1800" i="1" dirty="0"/>
              <a:t>Schools agree that it’s useful when used correctly and when </a:t>
            </a:r>
            <a:r>
              <a:rPr lang="en-GB" sz="1800" b="1" i="1" dirty="0"/>
              <a:t>all are involved </a:t>
            </a:r>
            <a:r>
              <a:rPr lang="en-GB" sz="1800" i="1" dirty="0"/>
              <a:t>and</a:t>
            </a:r>
            <a:r>
              <a:rPr lang="en-GB" sz="1800" b="1" i="1" dirty="0"/>
              <a:t> correctly understand the process </a:t>
            </a:r>
            <a:r>
              <a:rPr lang="en-GB" sz="1800" i="1" dirty="0"/>
              <a:t>and </a:t>
            </a:r>
            <a:r>
              <a:rPr lang="en-GB" sz="1800" b="1" i="1" dirty="0"/>
              <a:t>share the vision</a:t>
            </a:r>
          </a:p>
          <a:p>
            <a:pPr algn="just"/>
            <a:endParaRPr lang="en-GB" sz="1800" i="1" dirty="0"/>
          </a:p>
          <a:p>
            <a:pPr algn="just"/>
            <a:r>
              <a:rPr lang="en-GB" sz="1800" dirty="0"/>
              <a:t>The term strategy is a key theme that emerges throughout the process.</a:t>
            </a:r>
          </a:p>
          <a:p>
            <a:pPr algn="just"/>
            <a:endParaRPr lang="en-GB" sz="1800" dirty="0"/>
          </a:p>
          <a:p>
            <a:pPr algn="just"/>
            <a:r>
              <a:rPr lang="en-GB" sz="1800" dirty="0"/>
              <a:t>In other words: How do we as practioner researchers collectively improve the quality of teaching and learning in our schools? </a:t>
            </a:r>
          </a:p>
          <a:p>
            <a:pPr algn="just"/>
            <a:endParaRPr lang="en-GB" sz="1800" i="1" dirty="0"/>
          </a:p>
          <a:p>
            <a:pPr algn="just"/>
            <a:endParaRPr lang="en-GB" sz="1800" dirty="0"/>
          </a:p>
        </p:txBody>
      </p:sp>
      <p:sp>
        <p:nvSpPr>
          <p:cNvPr id="8" name="Rectangle 7">
            <a:extLst>
              <a:ext uri="{FF2B5EF4-FFF2-40B4-BE49-F238E27FC236}">
                <a16:creationId xmlns:a16="http://schemas.microsoft.com/office/drawing/2014/main" id="{679B38FD-7E09-42CB-BD43-DC346A573173}"/>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60579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Understanding of SSE and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Is there a collective understanding of SSE planning in your school?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961693"/>
            <a:ext cx="5594684" cy="923330"/>
          </a:xfrm>
          <a:prstGeom prst="rect">
            <a:avLst/>
          </a:prstGeom>
        </p:spPr>
        <p:txBody>
          <a:bodyPr wrap="square">
            <a:spAutoFit/>
          </a:bodyPr>
          <a:lstStyle/>
          <a:p>
            <a:endParaRPr lang="en-GB" sz="1800" dirty="0"/>
          </a:p>
          <a:p>
            <a:pPr algn="just"/>
            <a:r>
              <a:rPr lang="en-GB" sz="1800" i="1" dirty="0"/>
              <a:t>They suggest that there is such an understanding</a:t>
            </a:r>
          </a:p>
          <a:p>
            <a:pPr algn="just"/>
            <a:endParaRPr lang="en-GB" sz="1800" dirty="0"/>
          </a:p>
        </p:txBody>
      </p:sp>
      <p:sp>
        <p:nvSpPr>
          <p:cNvPr id="8" name="Rectangle 7">
            <a:extLst>
              <a:ext uri="{FF2B5EF4-FFF2-40B4-BE49-F238E27FC236}">
                <a16:creationId xmlns:a16="http://schemas.microsoft.com/office/drawing/2014/main" id="{C2CA93FF-EB32-4FB4-9152-AB4079BBEE79}"/>
              </a:ext>
            </a:extLst>
          </p:cNvPr>
          <p:cNvSpPr/>
          <p:nvPr/>
        </p:nvSpPr>
        <p:spPr>
          <a:xfrm>
            <a:off x="108284" y="288502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Have you ever participated in an SSE process (pilot, regular, as observer, critical friend etc)?</a:t>
            </a:r>
            <a:endParaRPr lang="en-GB" altLang="en-US" b="1" kern="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8D15D8-9C76-4565-9228-CB807190C4BD}"/>
              </a:ext>
            </a:extLst>
          </p:cNvPr>
          <p:cNvSpPr/>
          <p:nvPr/>
        </p:nvSpPr>
        <p:spPr>
          <a:xfrm>
            <a:off x="144379" y="3631874"/>
            <a:ext cx="8746958" cy="646331"/>
          </a:xfrm>
          <a:prstGeom prst="rect">
            <a:avLst/>
          </a:prstGeom>
        </p:spPr>
        <p:txBody>
          <a:bodyPr wrap="square">
            <a:spAutoFit/>
          </a:bodyPr>
          <a:lstStyle/>
          <a:p>
            <a:endParaRPr lang="en-GB" sz="1800" dirty="0"/>
          </a:p>
          <a:p>
            <a:pPr algn="just"/>
            <a:r>
              <a:rPr lang="en-GB" sz="1800" i="1" dirty="0"/>
              <a:t>All have some experience of self evaluation</a:t>
            </a:r>
            <a:endParaRPr lang="en-GB" sz="1800" dirty="0"/>
          </a:p>
        </p:txBody>
      </p:sp>
      <p:sp>
        <p:nvSpPr>
          <p:cNvPr id="13" name="Rectangle 12">
            <a:extLst>
              <a:ext uri="{FF2B5EF4-FFF2-40B4-BE49-F238E27FC236}">
                <a16:creationId xmlns:a16="http://schemas.microsoft.com/office/drawing/2014/main" id="{6C344236-1922-41F7-9182-A19F5A9E74A9}"/>
              </a:ext>
            </a:extLst>
          </p:cNvPr>
          <p:cNvSpPr/>
          <p:nvPr/>
        </p:nvSpPr>
        <p:spPr>
          <a:xfrm>
            <a:off x="108284" y="4516239"/>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When SSE is implemented regularly in your school what will its impact be? </a:t>
            </a:r>
            <a:endParaRPr lang="en-GB" altLang="en-US" b="1" kern="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BBB4E7-5062-478B-96C5-1ABD99EF8CE0}"/>
              </a:ext>
            </a:extLst>
          </p:cNvPr>
          <p:cNvSpPr/>
          <p:nvPr/>
        </p:nvSpPr>
        <p:spPr>
          <a:xfrm>
            <a:off x="144379" y="5263090"/>
            <a:ext cx="8746958" cy="369332"/>
          </a:xfrm>
          <a:prstGeom prst="rect">
            <a:avLst/>
          </a:prstGeom>
        </p:spPr>
        <p:txBody>
          <a:bodyPr wrap="square">
            <a:spAutoFit/>
          </a:bodyPr>
          <a:lstStyle/>
          <a:p>
            <a:r>
              <a:rPr lang="en-IE" sz="1800" i="1" dirty="0"/>
              <a:t>Schools expect it will have a positive influence on children's’ learning</a:t>
            </a:r>
            <a:endParaRPr lang="en-GB" sz="2400" i="1" dirty="0"/>
          </a:p>
        </p:txBody>
      </p:sp>
      <p:sp>
        <p:nvSpPr>
          <p:cNvPr id="10" name="Rectangle 9">
            <a:extLst>
              <a:ext uri="{FF2B5EF4-FFF2-40B4-BE49-F238E27FC236}">
                <a16:creationId xmlns:a16="http://schemas.microsoft.com/office/drawing/2014/main" id="{AEA21AE2-EFFC-4CB7-9CAA-3937EC778DB6}"/>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325958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SSE as a whole school approach to school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Is there a whole school approach to SSE in your school?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961693"/>
            <a:ext cx="5594684" cy="646331"/>
          </a:xfrm>
          <a:prstGeom prst="rect">
            <a:avLst/>
          </a:prstGeom>
        </p:spPr>
        <p:txBody>
          <a:bodyPr wrap="square">
            <a:spAutoFit/>
          </a:bodyPr>
          <a:lstStyle/>
          <a:p>
            <a:endParaRPr lang="en-GB" sz="1800" dirty="0"/>
          </a:p>
          <a:p>
            <a:pPr algn="just"/>
            <a:r>
              <a:rPr lang="en-GB" sz="1800" i="1" dirty="0"/>
              <a:t>Yes there is </a:t>
            </a:r>
            <a:endParaRPr lang="en-GB" sz="1800" dirty="0"/>
          </a:p>
        </p:txBody>
      </p:sp>
      <p:sp>
        <p:nvSpPr>
          <p:cNvPr id="8" name="Rectangle 7">
            <a:extLst>
              <a:ext uri="{FF2B5EF4-FFF2-40B4-BE49-F238E27FC236}">
                <a16:creationId xmlns:a16="http://schemas.microsoft.com/office/drawing/2014/main" id="{C2CA93FF-EB32-4FB4-9152-AB4079BBEE79}"/>
              </a:ext>
            </a:extLst>
          </p:cNvPr>
          <p:cNvSpPr/>
          <p:nvPr/>
        </p:nvSpPr>
        <p:spPr>
          <a:xfrm>
            <a:off x="108284" y="288502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Who is in charge of planning and developing school improvement processes? </a:t>
            </a:r>
            <a:endParaRPr lang="en-GB" altLang="en-US" b="1" kern="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8D15D8-9C76-4565-9228-CB807190C4BD}"/>
              </a:ext>
            </a:extLst>
          </p:cNvPr>
          <p:cNvSpPr/>
          <p:nvPr/>
        </p:nvSpPr>
        <p:spPr>
          <a:xfrm>
            <a:off x="144379" y="3631874"/>
            <a:ext cx="8746958" cy="646331"/>
          </a:xfrm>
          <a:prstGeom prst="rect">
            <a:avLst/>
          </a:prstGeom>
        </p:spPr>
        <p:txBody>
          <a:bodyPr wrap="square">
            <a:spAutoFit/>
          </a:bodyPr>
          <a:lstStyle/>
          <a:p>
            <a:endParaRPr lang="en-GB" sz="1800" dirty="0"/>
          </a:p>
          <a:p>
            <a:pPr algn="just"/>
            <a:r>
              <a:rPr lang="en-GB" sz="1800" i="1" dirty="0"/>
              <a:t>School Management teams lead the process</a:t>
            </a:r>
            <a:endParaRPr lang="en-GB" sz="1800" dirty="0"/>
          </a:p>
        </p:txBody>
      </p:sp>
      <p:sp>
        <p:nvSpPr>
          <p:cNvPr id="13" name="Rectangle 12">
            <a:extLst>
              <a:ext uri="{FF2B5EF4-FFF2-40B4-BE49-F238E27FC236}">
                <a16:creationId xmlns:a16="http://schemas.microsoft.com/office/drawing/2014/main" id="{6C344236-1922-41F7-9182-A19F5A9E74A9}"/>
              </a:ext>
            </a:extLst>
          </p:cNvPr>
          <p:cNvSpPr/>
          <p:nvPr/>
        </p:nvSpPr>
        <p:spPr>
          <a:xfrm>
            <a:off x="108284" y="4516239"/>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Are there past useful experience resulting from previous school practices which could help you with SSE? </a:t>
            </a:r>
            <a:endParaRPr lang="en-GB" altLang="en-US" b="1" kern="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BBB4E7-5062-478B-96C5-1ABD99EF8CE0}"/>
              </a:ext>
            </a:extLst>
          </p:cNvPr>
          <p:cNvSpPr/>
          <p:nvPr/>
        </p:nvSpPr>
        <p:spPr>
          <a:xfrm>
            <a:off x="144379" y="5263090"/>
            <a:ext cx="8746958" cy="646331"/>
          </a:xfrm>
          <a:prstGeom prst="rect">
            <a:avLst/>
          </a:prstGeom>
        </p:spPr>
        <p:txBody>
          <a:bodyPr wrap="square">
            <a:spAutoFit/>
          </a:bodyPr>
          <a:lstStyle/>
          <a:p>
            <a:r>
              <a:rPr lang="en-GB" sz="1800" i="1" dirty="0"/>
              <a:t>Implementing school policies, subject department improvement and development all help with the process</a:t>
            </a:r>
            <a:endParaRPr lang="en-GB" sz="2400" i="1" dirty="0"/>
          </a:p>
        </p:txBody>
      </p:sp>
      <p:sp>
        <p:nvSpPr>
          <p:cNvPr id="10" name="Rectangle 9">
            <a:extLst>
              <a:ext uri="{FF2B5EF4-FFF2-40B4-BE49-F238E27FC236}">
                <a16:creationId xmlns:a16="http://schemas.microsoft.com/office/drawing/2014/main" id="{39AC8F72-6A80-43B6-B250-666E9FF98B88}"/>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21321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SSE as a whole school approach to school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How do you think that  SSE contributes to improving in your school?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785214"/>
            <a:ext cx="8638674" cy="923330"/>
          </a:xfrm>
          <a:prstGeom prst="rect">
            <a:avLst/>
          </a:prstGeom>
        </p:spPr>
        <p:txBody>
          <a:bodyPr wrap="square">
            <a:spAutoFit/>
          </a:bodyPr>
          <a:lstStyle/>
          <a:p>
            <a:endParaRPr lang="en-GB" sz="1800" dirty="0"/>
          </a:p>
          <a:p>
            <a:pPr algn="just"/>
            <a:r>
              <a:rPr lang="en-GB" sz="1800" i="1" dirty="0"/>
              <a:t>It identifies areas that work well and those that need improvement, and it helps to set focus and targets etc</a:t>
            </a:r>
            <a:endParaRPr lang="en-GB" sz="1800" dirty="0"/>
          </a:p>
        </p:txBody>
      </p:sp>
      <p:sp>
        <p:nvSpPr>
          <p:cNvPr id="8" name="Rectangle 7">
            <a:extLst>
              <a:ext uri="{FF2B5EF4-FFF2-40B4-BE49-F238E27FC236}">
                <a16:creationId xmlns:a16="http://schemas.microsoft.com/office/drawing/2014/main" id="{C2CA93FF-EB32-4FB4-9152-AB4079BBEE79}"/>
              </a:ext>
            </a:extLst>
          </p:cNvPr>
          <p:cNvSpPr/>
          <p:nvPr/>
        </p:nvSpPr>
        <p:spPr>
          <a:xfrm>
            <a:off x="108284" y="288502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school data do you use for planning school improvement? and how do you obtain it? </a:t>
            </a:r>
            <a:endParaRPr lang="en-GB" altLang="en-US" b="1" kern="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8D15D8-9C76-4565-9228-CB807190C4BD}"/>
              </a:ext>
            </a:extLst>
          </p:cNvPr>
          <p:cNvSpPr/>
          <p:nvPr/>
        </p:nvSpPr>
        <p:spPr>
          <a:xfrm>
            <a:off x="144379" y="3429000"/>
            <a:ext cx="8746958" cy="923330"/>
          </a:xfrm>
          <a:prstGeom prst="rect">
            <a:avLst/>
          </a:prstGeom>
        </p:spPr>
        <p:txBody>
          <a:bodyPr wrap="square">
            <a:spAutoFit/>
          </a:bodyPr>
          <a:lstStyle/>
          <a:p>
            <a:endParaRPr lang="en-GB" sz="1800" dirty="0"/>
          </a:p>
          <a:p>
            <a:pPr algn="just"/>
            <a:r>
              <a:rPr lang="en-GB" sz="1800" i="1" dirty="0"/>
              <a:t>Depending on the area of focus –staff / student opinion, parental voice; observation, questionnaires, surveys etc are all used</a:t>
            </a:r>
            <a:endParaRPr lang="en-GB" sz="1800" dirty="0"/>
          </a:p>
        </p:txBody>
      </p:sp>
      <p:sp>
        <p:nvSpPr>
          <p:cNvPr id="13" name="Rectangle 12">
            <a:extLst>
              <a:ext uri="{FF2B5EF4-FFF2-40B4-BE49-F238E27FC236}">
                <a16:creationId xmlns:a16="http://schemas.microsoft.com/office/drawing/2014/main" id="{6C344236-1922-41F7-9182-A19F5A9E74A9}"/>
              </a:ext>
            </a:extLst>
          </p:cNvPr>
          <p:cNvSpPr/>
          <p:nvPr/>
        </p:nvSpPr>
        <p:spPr>
          <a:xfrm>
            <a:off x="108284" y="4516239"/>
            <a:ext cx="8891337"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Are you provided with any guidelines  (either internally or externally) when planning school improvement?  If yes, what kind of guidelines? By whom?</a:t>
            </a:r>
            <a:endParaRPr lang="en-GB" altLang="en-US" b="1" kern="1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BBB4E7-5062-478B-96C5-1ABD99EF8CE0}"/>
              </a:ext>
            </a:extLst>
          </p:cNvPr>
          <p:cNvSpPr/>
          <p:nvPr/>
        </p:nvSpPr>
        <p:spPr>
          <a:xfrm>
            <a:off x="144379" y="5531902"/>
            <a:ext cx="8746958" cy="646331"/>
          </a:xfrm>
          <a:prstGeom prst="rect">
            <a:avLst/>
          </a:prstGeom>
        </p:spPr>
        <p:txBody>
          <a:bodyPr wrap="square">
            <a:spAutoFit/>
          </a:bodyPr>
          <a:lstStyle/>
          <a:p>
            <a:r>
              <a:rPr lang="en-GB" sz="1800" i="1" dirty="0"/>
              <a:t>YES by  Department of Education guidelines.  A School folder developed by SSE coordinator, is on staff meeting agendas, SSE committees are established</a:t>
            </a:r>
            <a:endParaRPr lang="en-GB" sz="2400" i="1" dirty="0"/>
          </a:p>
        </p:txBody>
      </p:sp>
      <p:sp>
        <p:nvSpPr>
          <p:cNvPr id="10" name="Rectangle 9">
            <a:extLst>
              <a:ext uri="{FF2B5EF4-FFF2-40B4-BE49-F238E27FC236}">
                <a16:creationId xmlns:a16="http://schemas.microsoft.com/office/drawing/2014/main" id="{EB6A3C9A-6B02-41DC-93A2-BCC714FC07E8}"/>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210103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SSE as a whole school approach to school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Does your school have a written plan for school improvement?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785214"/>
            <a:ext cx="8638674" cy="646331"/>
          </a:xfrm>
          <a:prstGeom prst="rect">
            <a:avLst/>
          </a:prstGeom>
        </p:spPr>
        <p:txBody>
          <a:bodyPr wrap="square">
            <a:spAutoFit/>
          </a:bodyPr>
          <a:lstStyle/>
          <a:p>
            <a:endParaRPr lang="en-GB" sz="1800" dirty="0"/>
          </a:p>
          <a:p>
            <a:pPr algn="just"/>
            <a:r>
              <a:rPr lang="en-GB" sz="1800" i="1" dirty="0"/>
              <a:t>Established schools have and newly established schools are working on it</a:t>
            </a:r>
            <a:endParaRPr lang="en-GB" sz="1800" dirty="0"/>
          </a:p>
        </p:txBody>
      </p:sp>
      <p:sp>
        <p:nvSpPr>
          <p:cNvPr id="8" name="Rectangle 7">
            <a:extLst>
              <a:ext uri="{FF2B5EF4-FFF2-40B4-BE49-F238E27FC236}">
                <a16:creationId xmlns:a16="http://schemas.microsoft.com/office/drawing/2014/main" id="{C2CA93FF-EB32-4FB4-9152-AB4079BBEE79}"/>
              </a:ext>
            </a:extLst>
          </p:cNvPr>
          <p:cNvSpPr/>
          <p:nvPr/>
        </p:nvSpPr>
        <p:spPr>
          <a:xfrm>
            <a:off x="108284" y="2885023"/>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are the core areas of school improvement? For example, dropout rates, etc</a:t>
            </a:r>
            <a:endParaRPr lang="en-GB" altLang="en-US" b="1" kern="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8D15D8-9C76-4565-9228-CB807190C4BD}"/>
              </a:ext>
            </a:extLst>
          </p:cNvPr>
          <p:cNvSpPr/>
          <p:nvPr/>
        </p:nvSpPr>
        <p:spPr>
          <a:xfrm>
            <a:off x="144379" y="3429000"/>
            <a:ext cx="8746958" cy="2031325"/>
          </a:xfrm>
          <a:prstGeom prst="rect">
            <a:avLst/>
          </a:prstGeom>
        </p:spPr>
        <p:txBody>
          <a:bodyPr wrap="square">
            <a:spAutoFit/>
          </a:bodyPr>
          <a:lstStyle/>
          <a:p>
            <a:endParaRPr lang="en-GB" sz="1800" dirty="0"/>
          </a:p>
          <a:p>
            <a:pPr algn="just"/>
            <a:r>
              <a:rPr lang="en-GB" sz="1800" dirty="0"/>
              <a:t>Amongst the areas identified are </a:t>
            </a:r>
          </a:p>
          <a:p>
            <a:pPr algn="just"/>
            <a:endParaRPr lang="en-GB" sz="1800" dirty="0"/>
          </a:p>
          <a:p>
            <a:pPr marL="285750" indent="-285750" algn="just">
              <a:buFont typeface="Symbol" panose="05050102010706020507" pitchFamily="18" charset="2"/>
              <a:buChar char="-"/>
            </a:pPr>
            <a:r>
              <a:rPr lang="en-GB" sz="1800" i="1" dirty="0"/>
              <a:t>The development of  a positive growth mind-set and focus on well-being of pupils and staff. </a:t>
            </a:r>
          </a:p>
          <a:p>
            <a:pPr marL="285750" indent="-285750" algn="just">
              <a:buFont typeface="Symbol" panose="05050102010706020507" pitchFamily="18" charset="2"/>
              <a:buChar char="-"/>
            </a:pPr>
            <a:r>
              <a:rPr lang="en-GB" sz="1800" i="1" dirty="0"/>
              <a:t>Reviewing a  whole school policy on assessment to ensure it is appropriate to the curriculum  and their  pupils. </a:t>
            </a:r>
          </a:p>
        </p:txBody>
      </p:sp>
      <p:sp>
        <p:nvSpPr>
          <p:cNvPr id="10" name="Rectangle 9">
            <a:extLst>
              <a:ext uri="{FF2B5EF4-FFF2-40B4-BE49-F238E27FC236}">
                <a16:creationId xmlns:a16="http://schemas.microsoft.com/office/drawing/2014/main" id="{FDEC5638-F313-431B-95B0-A3098355F8A3}"/>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25250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163121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C000"/>
                </a:solidFill>
                <a:latin typeface="Arial" panose="020B0604020202020204" pitchFamily="34" charset="0"/>
                <a:cs typeface="Arial" panose="020B0604020202020204" pitchFamily="34" charset="0"/>
              </a:rPr>
              <a:t>Capacity of educators to engage with SSE</a:t>
            </a:r>
          </a:p>
          <a:p>
            <a:pPr lvl="0" defTabSz="457200" fontAlgn="base">
              <a:spcBef>
                <a:spcPct val="0"/>
              </a:spcBef>
              <a:spcAft>
                <a:spcPct val="0"/>
              </a:spcAft>
              <a:buClrTx/>
              <a:buNone/>
              <a:defRPr/>
            </a:pPr>
            <a:endParaRPr lang="en-GB" altLang="en-US" sz="200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Have you been provided with training on how to carry out SSE and improvement such as setting targets, data analysis, development of SSE plans, etc?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08284" y="2524084"/>
            <a:ext cx="8638674" cy="646331"/>
          </a:xfrm>
          <a:prstGeom prst="rect">
            <a:avLst/>
          </a:prstGeom>
        </p:spPr>
        <p:txBody>
          <a:bodyPr wrap="square">
            <a:spAutoFit/>
          </a:bodyPr>
          <a:lstStyle/>
          <a:p>
            <a:endParaRPr lang="en-GB" sz="1800" dirty="0"/>
          </a:p>
          <a:p>
            <a:pPr algn="just"/>
            <a:r>
              <a:rPr lang="en-GB" sz="1800" i="1" dirty="0"/>
              <a:t>Some have while others have had to source courses in order to upskill themselves</a:t>
            </a:r>
            <a:endParaRPr lang="en-GB" sz="1800" dirty="0"/>
          </a:p>
        </p:txBody>
      </p:sp>
      <p:sp>
        <p:nvSpPr>
          <p:cNvPr id="8" name="Rectangle 7">
            <a:extLst>
              <a:ext uri="{FF2B5EF4-FFF2-40B4-BE49-F238E27FC236}">
                <a16:creationId xmlns:a16="http://schemas.microsoft.com/office/drawing/2014/main" id="{C2CA93FF-EB32-4FB4-9152-AB4079BBEE79}"/>
              </a:ext>
            </a:extLst>
          </p:cNvPr>
          <p:cNvSpPr/>
          <p:nvPr/>
        </p:nvSpPr>
        <p:spPr>
          <a:xfrm>
            <a:off x="180473" y="3317576"/>
            <a:ext cx="8891337"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aspects of the SSE process do teachers find difficult in terms of capacity (time, training, data analysis, setting targets, collaboration, etc.)? How can these areas be improved? </a:t>
            </a:r>
            <a:endParaRPr lang="en-GB" altLang="en-US" b="1" kern="1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8D15D8-9C76-4565-9228-CB807190C4BD}"/>
              </a:ext>
            </a:extLst>
          </p:cNvPr>
          <p:cNvSpPr/>
          <p:nvPr/>
        </p:nvSpPr>
        <p:spPr>
          <a:xfrm>
            <a:off x="252663" y="4133184"/>
            <a:ext cx="8746958" cy="646331"/>
          </a:xfrm>
          <a:prstGeom prst="rect">
            <a:avLst/>
          </a:prstGeom>
        </p:spPr>
        <p:txBody>
          <a:bodyPr wrap="square">
            <a:spAutoFit/>
          </a:bodyPr>
          <a:lstStyle/>
          <a:p>
            <a:endParaRPr lang="en-GB" sz="1800" dirty="0"/>
          </a:p>
          <a:p>
            <a:pPr algn="just"/>
            <a:r>
              <a:rPr lang="en-GB" sz="1800" i="1" dirty="0"/>
              <a:t>Time and training were identified</a:t>
            </a:r>
          </a:p>
        </p:txBody>
      </p:sp>
      <p:sp>
        <p:nvSpPr>
          <p:cNvPr id="10" name="Rectangle 9">
            <a:extLst>
              <a:ext uri="{FF2B5EF4-FFF2-40B4-BE49-F238E27FC236}">
                <a16:creationId xmlns:a16="http://schemas.microsoft.com/office/drawing/2014/main" id="{DEC84275-A3FD-4CFB-A71A-2C66D1342A24}"/>
              </a:ext>
            </a:extLst>
          </p:cNvPr>
          <p:cNvSpPr/>
          <p:nvPr/>
        </p:nvSpPr>
        <p:spPr>
          <a:xfrm>
            <a:off x="252663" y="4957186"/>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training is required for your school to fully engage and optimize SSE and improvement? </a:t>
            </a:r>
            <a:endParaRPr lang="en-GB" altLang="en-US" b="1" kern="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59075EB-D749-42F3-8EA3-1EDA8F8BBBFF}"/>
              </a:ext>
            </a:extLst>
          </p:cNvPr>
          <p:cNvSpPr/>
          <p:nvPr/>
        </p:nvSpPr>
        <p:spPr>
          <a:xfrm>
            <a:off x="324853" y="5555952"/>
            <a:ext cx="8746958" cy="646331"/>
          </a:xfrm>
          <a:prstGeom prst="rect">
            <a:avLst/>
          </a:prstGeom>
        </p:spPr>
        <p:txBody>
          <a:bodyPr wrap="square">
            <a:spAutoFit/>
          </a:bodyPr>
          <a:lstStyle/>
          <a:p>
            <a:endParaRPr lang="en-GB" sz="1800" dirty="0"/>
          </a:p>
          <a:p>
            <a:pPr algn="just"/>
            <a:r>
              <a:rPr lang="en-GB" sz="1800" i="1" dirty="0"/>
              <a:t>Most suggest that the best training is to be involved and active in the process</a:t>
            </a:r>
          </a:p>
        </p:txBody>
      </p:sp>
      <p:sp>
        <p:nvSpPr>
          <p:cNvPr id="13" name="Rectangle 12">
            <a:extLst>
              <a:ext uri="{FF2B5EF4-FFF2-40B4-BE49-F238E27FC236}">
                <a16:creationId xmlns:a16="http://schemas.microsoft.com/office/drawing/2014/main" id="{D02D5770-E32B-402C-B0AC-731A1DCCE5BC}"/>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97865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1323439"/>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00B0F0"/>
                </a:solidFill>
                <a:latin typeface="Arial" panose="020B0604020202020204" pitchFamily="34" charset="0"/>
                <a:cs typeface="Arial" panose="020B0604020202020204" pitchFamily="34" charset="0"/>
              </a:rPr>
              <a:t>SSE as a tool for school improvement practice</a:t>
            </a:r>
          </a:p>
          <a:p>
            <a:pPr lvl="0" defTabSz="457200" fontAlgn="base">
              <a:spcBef>
                <a:spcPct val="0"/>
              </a:spcBef>
              <a:spcAft>
                <a:spcPct val="0"/>
              </a:spcAft>
              <a:buClrTx/>
              <a:buNone/>
              <a:defRPr/>
            </a:pPr>
            <a:endParaRPr lang="en-GB" altLang="en-US" sz="200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Were there (Or do you foresee) any unintended consequences either positive or negative with the introduction of SSE in your school?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08284" y="2524084"/>
            <a:ext cx="8638674" cy="2308324"/>
          </a:xfrm>
          <a:prstGeom prst="rect">
            <a:avLst/>
          </a:prstGeom>
        </p:spPr>
        <p:txBody>
          <a:bodyPr wrap="square">
            <a:spAutoFit/>
          </a:bodyPr>
          <a:lstStyle/>
          <a:p>
            <a:endParaRPr lang="en-GB" sz="1800" dirty="0"/>
          </a:p>
          <a:p>
            <a:pPr algn="just"/>
            <a:r>
              <a:rPr lang="en-GB" sz="1800" b="1" i="1" dirty="0">
                <a:solidFill>
                  <a:srgbClr val="FF0000"/>
                </a:solidFill>
              </a:rPr>
              <a:t>Positive: </a:t>
            </a:r>
            <a:r>
              <a:rPr lang="en-GB" sz="1800" i="1" dirty="0"/>
              <a:t>Schools will be developed in line with the intended vision of the school and of the Education System. </a:t>
            </a:r>
          </a:p>
          <a:p>
            <a:pPr algn="just"/>
            <a:endParaRPr lang="en-GB" sz="1800" i="1" dirty="0"/>
          </a:p>
          <a:p>
            <a:pPr algn="just"/>
            <a:r>
              <a:rPr lang="en-GB" sz="1800" b="1" i="1" dirty="0">
                <a:solidFill>
                  <a:srgbClr val="FF0000"/>
                </a:solidFill>
              </a:rPr>
              <a:t>Negative; </a:t>
            </a:r>
            <a:r>
              <a:rPr lang="en-GB" sz="1800" b="1" i="1" dirty="0"/>
              <a:t>S</a:t>
            </a:r>
            <a:r>
              <a:rPr lang="en-GB" sz="1800" i="1" dirty="0"/>
              <a:t>taff might be overwhelmed due to </a:t>
            </a:r>
            <a:r>
              <a:rPr lang="en-GB" sz="1800" b="1" i="1" dirty="0"/>
              <a:t>time constraints </a:t>
            </a:r>
            <a:r>
              <a:rPr lang="en-GB" sz="1800" i="1" dirty="0"/>
              <a:t>and fail to see the </a:t>
            </a:r>
            <a:r>
              <a:rPr lang="en-GB" sz="1800" b="1" i="1" dirty="0"/>
              <a:t>benefits</a:t>
            </a:r>
            <a:r>
              <a:rPr lang="en-GB" sz="1800" i="1" dirty="0"/>
              <a:t> of </a:t>
            </a:r>
            <a:r>
              <a:rPr lang="en-GB" sz="1800" b="1" i="1" dirty="0"/>
              <a:t>such a process</a:t>
            </a:r>
          </a:p>
          <a:p>
            <a:pPr algn="just"/>
            <a:endParaRPr lang="en-GB" sz="1800" b="1" i="1" dirty="0"/>
          </a:p>
          <a:p>
            <a:pPr algn="just"/>
            <a:endParaRPr lang="en-GB" sz="1800" b="1" dirty="0"/>
          </a:p>
        </p:txBody>
      </p:sp>
      <p:sp>
        <p:nvSpPr>
          <p:cNvPr id="15" name="Rectangle 14">
            <a:extLst>
              <a:ext uri="{FF2B5EF4-FFF2-40B4-BE49-F238E27FC236}">
                <a16:creationId xmlns:a16="http://schemas.microsoft.com/office/drawing/2014/main" id="{12E16A10-3909-45A3-9C00-E4F62AFE1A97}"/>
              </a:ext>
            </a:extLst>
          </p:cNvPr>
          <p:cNvSpPr/>
          <p:nvPr/>
        </p:nvSpPr>
        <p:spPr>
          <a:xfrm>
            <a:off x="0" y="4218117"/>
            <a:ext cx="8891337" cy="1015663"/>
          </a:xfrm>
          <a:prstGeom prst="rect">
            <a:avLst/>
          </a:prstGeom>
        </p:spPr>
        <p:txBody>
          <a:bodyPr wrap="square">
            <a:spAutoFit/>
          </a:bodyPr>
          <a:lstStyle/>
          <a:p>
            <a:pPr lvl="0" defTabSz="457200" fontAlgn="base">
              <a:spcBef>
                <a:spcPct val="0"/>
              </a:spcBef>
              <a:spcAft>
                <a:spcPct val="0"/>
              </a:spcAft>
              <a:buClrTx/>
              <a:buNone/>
              <a:defRPr/>
            </a:pPr>
            <a:endParaRPr lang="en-GB" altLang="en-US" sz="200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Do you feel that your school community is willing to engage in SSE? How important do you find it? </a:t>
            </a:r>
            <a:endParaRPr lang="en-GB" altLang="en-US" b="1" kern="12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F341FE3-3F5A-41ED-8072-964292B5C99B}"/>
              </a:ext>
            </a:extLst>
          </p:cNvPr>
          <p:cNvSpPr/>
          <p:nvPr/>
        </p:nvSpPr>
        <p:spPr>
          <a:xfrm>
            <a:off x="108284" y="5364291"/>
            <a:ext cx="8638674" cy="923330"/>
          </a:xfrm>
          <a:prstGeom prst="rect">
            <a:avLst/>
          </a:prstGeom>
        </p:spPr>
        <p:txBody>
          <a:bodyPr wrap="square">
            <a:spAutoFit/>
          </a:bodyPr>
          <a:lstStyle/>
          <a:p>
            <a:r>
              <a:rPr lang="en-GB" sz="1800" i="1" dirty="0"/>
              <a:t>It is felt that it’s very important that the vision is shared and ownership of it is taken by all stakeholders. It’s recognised that it is difficult to engage all parents in the process </a:t>
            </a:r>
            <a:endParaRPr lang="en-GB" sz="1800" b="1" dirty="0"/>
          </a:p>
        </p:txBody>
      </p:sp>
      <p:sp>
        <p:nvSpPr>
          <p:cNvPr id="8" name="Rectangle 7">
            <a:extLst>
              <a:ext uri="{FF2B5EF4-FFF2-40B4-BE49-F238E27FC236}">
                <a16:creationId xmlns:a16="http://schemas.microsoft.com/office/drawing/2014/main" id="{06140196-E94F-4C48-98D5-2F8BEB83D6FB}"/>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223705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1323439"/>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00B0F0"/>
                </a:solidFill>
                <a:latin typeface="Arial" panose="020B0604020202020204" pitchFamily="34" charset="0"/>
                <a:cs typeface="Arial" panose="020B0604020202020204" pitchFamily="34" charset="0"/>
              </a:rPr>
              <a:t>SSE as a tool for school improvement practice</a:t>
            </a:r>
          </a:p>
          <a:p>
            <a:pPr lvl="0" defTabSz="457200" fontAlgn="base">
              <a:spcBef>
                <a:spcPct val="0"/>
              </a:spcBef>
              <a:spcAft>
                <a:spcPct val="0"/>
              </a:spcAft>
              <a:buClrTx/>
              <a:buNone/>
              <a:defRPr/>
            </a:pPr>
            <a:endParaRPr lang="en-GB" altLang="en-US" sz="200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Which external stakeholders should be involved in or responsible for the SSE (development, implementation, monitoring, evaluation...)?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08284" y="2524084"/>
            <a:ext cx="8638674" cy="923330"/>
          </a:xfrm>
          <a:prstGeom prst="rect">
            <a:avLst/>
          </a:prstGeom>
        </p:spPr>
        <p:txBody>
          <a:bodyPr wrap="square">
            <a:spAutoFit/>
          </a:bodyPr>
          <a:lstStyle/>
          <a:p>
            <a:endParaRPr lang="en-GB" sz="1800" dirty="0"/>
          </a:p>
          <a:p>
            <a:pPr algn="just"/>
            <a:r>
              <a:rPr lang="en-GB" sz="1800" i="1" dirty="0"/>
              <a:t>The Department of Education, Support Services</a:t>
            </a:r>
          </a:p>
          <a:p>
            <a:pPr algn="just"/>
            <a:endParaRPr lang="en-GB" sz="1800" b="1" dirty="0"/>
          </a:p>
        </p:txBody>
      </p:sp>
      <p:sp>
        <p:nvSpPr>
          <p:cNvPr id="8" name="Rectangle 7">
            <a:extLst>
              <a:ext uri="{FF2B5EF4-FFF2-40B4-BE49-F238E27FC236}">
                <a16:creationId xmlns:a16="http://schemas.microsoft.com/office/drawing/2014/main" id="{408C9BC0-CDC0-4FEC-A0C4-ABFB38740273}"/>
              </a:ext>
            </a:extLst>
          </p:cNvPr>
          <p:cNvSpPr/>
          <p:nvPr/>
        </p:nvSpPr>
        <p:spPr>
          <a:xfrm>
            <a:off x="108284" y="3609696"/>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Does the school inspector participate/support the school improvement process?</a:t>
            </a:r>
            <a:endParaRPr lang="en-GB" altLang="en-US" b="1" kern="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D9A12B5-74F1-412D-AB61-2209EF68F8C8}"/>
              </a:ext>
            </a:extLst>
          </p:cNvPr>
          <p:cNvSpPr/>
          <p:nvPr/>
        </p:nvSpPr>
        <p:spPr>
          <a:xfrm>
            <a:off x="108284" y="4452019"/>
            <a:ext cx="8638674" cy="923330"/>
          </a:xfrm>
          <a:prstGeom prst="rect">
            <a:avLst/>
          </a:prstGeom>
        </p:spPr>
        <p:txBody>
          <a:bodyPr wrap="square">
            <a:spAutoFit/>
          </a:bodyPr>
          <a:lstStyle/>
          <a:p>
            <a:endParaRPr lang="en-GB" sz="1800" dirty="0"/>
          </a:p>
          <a:p>
            <a:pPr algn="just"/>
            <a:r>
              <a:rPr lang="en-GB" sz="1800" i="1" dirty="0"/>
              <a:t>At Primary level the engagement of inspectors is not as positive as it is at Second Level</a:t>
            </a:r>
            <a:endParaRPr lang="en-GB" sz="1800" b="1" dirty="0"/>
          </a:p>
        </p:txBody>
      </p:sp>
      <p:sp>
        <p:nvSpPr>
          <p:cNvPr id="11" name="Rectangle 10">
            <a:extLst>
              <a:ext uri="{FF2B5EF4-FFF2-40B4-BE49-F238E27FC236}">
                <a16:creationId xmlns:a16="http://schemas.microsoft.com/office/drawing/2014/main" id="{AF600060-2324-40E1-891D-D9D4C42A8CBA}"/>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30113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914018"/>
            <a:ext cx="8891337" cy="892552"/>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00B0F0"/>
                </a:solidFill>
                <a:latin typeface="Arial" panose="020B0604020202020204" pitchFamily="34" charset="0"/>
                <a:cs typeface="Arial" panose="020B0604020202020204" pitchFamily="34" charset="0"/>
              </a:rPr>
              <a:t>SSE as a tool for improvement in teaching  practice</a:t>
            </a:r>
          </a:p>
          <a:p>
            <a:pPr lvl="0" defTabSz="457200" fontAlgn="base">
              <a:spcBef>
                <a:spcPct val="0"/>
              </a:spcBef>
              <a:spcAft>
                <a:spcPct val="0"/>
              </a:spcAft>
              <a:buClrTx/>
              <a:buNone/>
              <a:defRPr/>
            </a:pPr>
            <a:endParaRPr lang="en-GB" altLang="en-US" sz="105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are the main benefits of SSE for teachers?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26331" y="1721533"/>
            <a:ext cx="8638674" cy="1661993"/>
          </a:xfrm>
          <a:prstGeom prst="rect">
            <a:avLst/>
          </a:prstGeom>
        </p:spPr>
        <p:txBody>
          <a:bodyPr wrap="square">
            <a:spAutoFit/>
          </a:bodyPr>
          <a:lstStyle/>
          <a:p>
            <a:endParaRPr lang="en-GB" sz="1050" dirty="0"/>
          </a:p>
          <a:p>
            <a:pPr algn="just"/>
            <a:r>
              <a:rPr lang="en-GB" sz="1800" i="1" dirty="0"/>
              <a:t>It allows a structured approach to School Improvement and ensures that decisions for improvement are shared ones.</a:t>
            </a:r>
          </a:p>
          <a:p>
            <a:pPr algn="just"/>
            <a:endParaRPr lang="en-GB" sz="1800" i="1" dirty="0"/>
          </a:p>
          <a:p>
            <a:pPr algn="just"/>
            <a:r>
              <a:rPr lang="en-GB" sz="1800" i="1" dirty="0"/>
              <a:t>It fosters ownership and collaboration and requires a whole school response so the input and reflections of all are included</a:t>
            </a:r>
            <a:endParaRPr lang="en-GB" sz="1800" b="1" dirty="0"/>
          </a:p>
        </p:txBody>
      </p:sp>
      <p:sp>
        <p:nvSpPr>
          <p:cNvPr id="8" name="Rectangle 7">
            <a:extLst>
              <a:ext uri="{FF2B5EF4-FFF2-40B4-BE49-F238E27FC236}">
                <a16:creationId xmlns:a16="http://schemas.microsoft.com/office/drawing/2014/main" id="{408C9BC0-CDC0-4FEC-A0C4-ABFB38740273}"/>
              </a:ext>
            </a:extLst>
          </p:cNvPr>
          <p:cNvSpPr/>
          <p:nvPr/>
        </p:nvSpPr>
        <p:spPr>
          <a:xfrm>
            <a:off x="126331" y="3483425"/>
            <a:ext cx="8891337"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Has SSE influenced the way that leaders reflect on their practice as a leader? </a:t>
            </a:r>
            <a:endParaRPr lang="en-GB" altLang="en-US" b="1" kern="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D9A12B5-74F1-412D-AB61-2209EF68F8C8}"/>
              </a:ext>
            </a:extLst>
          </p:cNvPr>
          <p:cNvSpPr/>
          <p:nvPr/>
        </p:nvSpPr>
        <p:spPr>
          <a:xfrm>
            <a:off x="126331" y="4067929"/>
            <a:ext cx="8638674" cy="530915"/>
          </a:xfrm>
          <a:prstGeom prst="rect">
            <a:avLst/>
          </a:prstGeom>
        </p:spPr>
        <p:txBody>
          <a:bodyPr wrap="square">
            <a:spAutoFit/>
          </a:bodyPr>
          <a:lstStyle/>
          <a:p>
            <a:endParaRPr lang="en-GB" sz="1050" dirty="0"/>
          </a:p>
          <a:p>
            <a:pPr algn="just"/>
            <a:r>
              <a:rPr lang="en-GB" sz="1800" i="1" dirty="0"/>
              <a:t>Yes. The process demands that!!!</a:t>
            </a:r>
            <a:endParaRPr lang="en-GB" sz="1800" b="1" dirty="0"/>
          </a:p>
        </p:txBody>
      </p:sp>
      <p:sp>
        <p:nvSpPr>
          <p:cNvPr id="11" name="Rectangle 10">
            <a:extLst>
              <a:ext uri="{FF2B5EF4-FFF2-40B4-BE49-F238E27FC236}">
                <a16:creationId xmlns:a16="http://schemas.microsoft.com/office/drawing/2014/main" id="{8868D065-BC69-451D-95ED-1D45B64C1043}"/>
              </a:ext>
            </a:extLst>
          </p:cNvPr>
          <p:cNvSpPr/>
          <p:nvPr/>
        </p:nvSpPr>
        <p:spPr>
          <a:xfrm>
            <a:off x="144379" y="4603494"/>
            <a:ext cx="8891337"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Have you seen an improvement in leadership and management practice since SSE was introduced? For example, improvement in parental involvement, personnel management etc.. </a:t>
            </a:r>
            <a:endParaRPr lang="en-GB" altLang="en-US" b="1" kern="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74E302D-15C7-46AB-AFBD-F67DF1BECE27}"/>
              </a:ext>
            </a:extLst>
          </p:cNvPr>
          <p:cNvSpPr/>
          <p:nvPr/>
        </p:nvSpPr>
        <p:spPr>
          <a:xfrm>
            <a:off x="126331" y="5336887"/>
            <a:ext cx="8638674" cy="923330"/>
          </a:xfrm>
          <a:prstGeom prst="rect">
            <a:avLst/>
          </a:prstGeom>
        </p:spPr>
        <p:txBody>
          <a:bodyPr wrap="square">
            <a:spAutoFit/>
          </a:bodyPr>
          <a:lstStyle/>
          <a:p>
            <a:endParaRPr lang="en-GB" sz="1800" dirty="0"/>
          </a:p>
          <a:p>
            <a:pPr algn="just"/>
            <a:r>
              <a:rPr lang="en-GB" sz="1800" i="1" dirty="0"/>
              <a:t>Yes, stakeholders are given a greater opportunity to be involved in school development and improvement</a:t>
            </a:r>
            <a:endParaRPr lang="en-GB" sz="1800" b="1" dirty="0"/>
          </a:p>
        </p:txBody>
      </p:sp>
      <p:sp>
        <p:nvSpPr>
          <p:cNvPr id="13" name="Rectangle 12">
            <a:extLst>
              <a:ext uri="{FF2B5EF4-FFF2-40B4-BE49-F238E27FC236}">
                <a16:creationId xmlns:a16="http://schemas.microsoft.com/office/drawing/2014/main" id="{9A1BC0FF-24E2-4B4B-9D96-FEC01820E177}"/>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34256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145205-F221-4C1F-96C9-CC8FAFCAE1CA}"/>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Introduction and Setting the Scene </a:t>
            </a:r>
          </a:p>
        </p:txBody>
      </p:sp>
      <p:sp>
        <p:nvSpPr>
          <p:cNvPr id="6" name="Rectangle 5">
            <a:extLst>
              <a:ext uri="{FF2B5EF4-FFF2-40B4-BE49-F238E27FC236}">
                <a16:creationId xmlns:a16="http://schemas.microsoft.com/office/drawing/2014/main" id="{50B64E5E-2BEA-4A0F-890F-D755993B6032}"/>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
        <p:nvSpPr>
          <p:cNvPr id="8" name="Title 1">
            <a:extLst>
              <a:ext uri="{FF2B5EF4-FFF2-40B4-BE49-F238E27FC236}">
                <a16:creationId xmlns:a16="http://schemas.microsoft.com/office/drawing/2014/main" id="{D64A2C79-9DC0-42C6-B537-469603D94CF0}"/>
              </a:ext>
            </a:extLst>
          </p:cNvPr>
          <p:cNvSpPr txBox="1">
            <a:spLocks/>
          </p:cNvSpPr>
          <p:nvPr/>
        </p:nvSpPr>
        <p:spPr bwMode="auto">
          <a:xfrm>
            <a:off x="78913" y="901347"/>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Step 1</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51266E2-F2C9-4967-8827-C2D9FA94B7F4}"/>
              </a:ext>
            </a:extLst>
          </p:cNvPr>
          <p:cNvSpPr/>
          <p:nvPr/>
        </p:nvSpPr>
        <p:spPr>
          <a:xfrm>
            <a:off x="283191" y="1902269"/>
            <a:ext cx="8577617" cy="4247317"/>
          </a:xfrm>
          <a:prstGeom prst="rect">
            <a:avLst/>
          </a:prstGeom>
        </p:spPr>
        <p:txBody>
          <a:bodyPr wrap="square">
            <a:spAutoFit/>
          </a:bodyPr>
          <a:lstStyle/>
          <a:p>
            <a:r>
              <a:rPr lang="en-IE" sz="1800" dirty="0"/>
              <a:t> Each country will provide a national cross case analysis (six schools per country) of School Self Evaluation (SSE) Practices under the following themes:</a:t>
            </a:r>
          </a:p>
          <a:p>
            <a:endParaRPr lang="en-IE" sz="1800" dirty="0"/>
          </a:p>
          <a:p>
            <a:pPr marL="342900" indent="-342900">
              <a:buFont typeface="+mj-lt"/>
              <a:buAutoNum type="arabicPeriod"/>
            </a:pPr>
            <a:r>
              <a:rPr lang="en-GB" sz="1800" dirty="0"/>
              <a:t>Understanding of SSE and Improvement</a:t>
            </a:r>
          </a:p>
          <a:p>
            <a:pPr marL="342900" indent="-342900">
              <a:buFont typeface="+mj-lt"/>
              <a:buAutoNum type="arabicPeriod"/>
            </a:pPr>
            <a:endParaRPr lang="en-GB" sz="1800" dirty="0"/>
          </a:p>
          <a:p>
            <a:pPr marL="342900" indent="-342900">
              <a:buFont typeface="+mj-lt"/>
              <a:buAutoNum type="arabicPeriod"/>
            </a:pPr>
            <a:r>
              <a:rPr lang="en-GB" sz="1800" dirty="0"/>
              <a:t>SSE as a whole school approach to school improvement</a:t>
            </a:r>
          </a:p>
          <a:p>
            <a:pPr marL="342900" indent="-342900">
              <a:buFont typeface="+mj-lt"/>
              <a:buAutoNum type="arabicPeriod"/>
            </a:pPr>
            <a:endParaRPr lang="en-GB" sz="1800" dirty="0"/>
          </a:p>
          <a:p>
            <a:pPr marL="342900" indent="-342900">
              <a:buFont typeface="+mj-lt"/>
              <a:buAutoNum type="arabicPeriod"/>
            </a:pPr>
            <a:r>
              <a:rPr lang="en-GB" sz="1800" dirty="0"/>
              <a:t>Capacity of educators to engage with SSE</a:t>
            </a:r>
          </a:p>
          <a:p>
            <a:pPr marL="342900" indent="-342900">
              <a:buFont typeface="+mj-lt"/>
              <a:buAutoNum type="arabicPeriod"/>
            </a:pPr>
            <a:endParaRPr lang="en-GB" sz="1800" dirty="0"/>
          </a:p>
          <a:p>
            <a:pPr marL="342900" indent="-342900">
              <a:buFont typeface="+mj-lt"/>
              <a:buAutoNum type="arabicPeriod"/>
            </a:pPr>
            <a:r>
              <a:rPr lang="en-GB" sz="1800" dirty="0"/>
              <a:t>SSE as a tool for school improvement practice</a:t>
            </a:r>
          </a:p>
          <a:p>
            <a:pPr marL="342900" indent="-342900">
              <a:buFont typeface="+mj-lt"/>
              <a:buAutoNum type="arabicPeriod"/>
            </a:pPr>
            <a:endParaRPr lang="en-GB" sz="1800" dirty="0"/>
          </a:p>
          <a:p>
            <a:pPr marL="342900" indent="-342900">
              <a:buFont typeface="+mj-lt"/>
              <a:buAutoNum type="arabicPeriod"/>
            </a:pPr>
            <a:r>
              <a:rPr lang="en-GB" sz="1800" dirty="0"/>
              <a:t>SSE as a tool for improvement in teaching  practice</a:t>
            </a:r>
          </a:p>
          <a:p>
            <a:pPr marL="342900" indent="-342900">
              <a:buFont typeface="+mj-lt"/>
              <a:buAutoNum type="arabicPeriod"/>
            </a:pPr>
            <a:endParaRPr lang="en-GB" sz="1800" dirty="0"/>
          </a:p>
          <a:p>
            <a:pPr marL="342900" indent="-342900">
              <a:buFont typeface="+mj-lt"/>
              <a:buAutoNum type="arabicPeriod"/>
            </a:pPr>
            <a:r>
              <a:rPr lang="en-GB" sz="1800" dirty="0"/>
              <a:t>SSE as a tool for improvement in leading and management </a:t>
            </a:r>
            <a:endParaRPr lang="en-IE" sz="1800" dirty="0"/>
          </a:p>
          <a:p>
            <a:endParaRPr lang="en-IE" sz="1800" dirty="0"/>
          </a:p>
        </p:txBody>
      </p:sp>
    </p:spTree>
    <p:custDataLst>
      <p:tags r:id="rId1"/>
    </p:custDataLst>
    <p:extLst>
      <p:ext uri="{BB962C8B-B14F-4D97-AF65-F5344CB8AC3E}">
        <p14:creationId xmlns:p14="http://schemas.microsoft.com/office/powerpoint/2010/main" val="195910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914018"/>
            <a:ext cx="8891337"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00B0F0"/>
                </a:solidFill>
                <a:latin typeface="Arial" panose="020B0604020202020204" pitchFamily="34" charset="0"/>
                <a:cs typeface="Arial" panose="020B0604020202020204" pitchFamily="34" charset="0"/>
              </a:rPr>
              <a:t>End Questions </a:t>
            </a:r>
            <a:endParaRPr lang="en-GB" altLang="en-US" sz="105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How can the present system of improvement in your school be enhanced?</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2282644"/>
            <a:ext cx="5384132" cy="3416320"/>
          </a:xfrm>
          <a:prstGeom prst="rect">
            <a:avLst/>
          </a:prstGeom>
        </p:spPr>
        <p:txBody>
          <a:bodyPr wrap="square">
            <a:spAutoFit/>
          </a:bodyPr>
          <a:lstStyle/>
          <a:p>
            <a:endParaRPr lang="en-GB" sz="1800" dirty="0"/>
          </a:p>
          <a:p>
            <a:pPr marL="285750" indent="-285750">
              <a:buFont typeface="Symbol" panose="05050102010706020507" pitchFamily="18" charset="2"/>
              <a:buChar char="-"/>
            </a:pPr>
            <a:r>
              <a:rPr lang="en-GB" sz="1800" dirty="0"/>
              <a:t>Exploring more effective models of professional learning for school improvement</a:t>
            </a:r>
          </a:p>
          <a:p>
            <a:pPr marL="265113"/>
            <a:r>
              <a:rPr lang="en-GB" sz="1800" i="1" dirty="0"/>
              <a:t>(The Case of Northern Ireland as an example)</a:t>
            </a:r>
          </a:p>
          <a:p>
            <a:pPr marL="265113"/>
            <a:endParaRPr lang="en-GB" sz="1800" i="1" dirty="0"/>
          </a:p>
          <a:p>
            <a:pPr marL="285750" indent="-285750">
              <a:buFont typeface="Symbol" panose="05050102010706020507" pitchFamily="18" charset="2"/>
              <a:buChar char="-"/>
            </a:pPr>
            <a:r>
              <a:rPr lang="en-GB" sz="1800" dirty="0"/>
              <a:t>Clarity on the purpose of School Evaluation</a:t>
            </a:r>
          </a:p>
          <a:p>
            <a:pPr marL="265113"/>
            <a:r>
              <a:rPr lang="en-GB" sz="1800" i="1" dirty="0"/>
              <a:t>(For improvement or Accountability)</a:t>
            </a:r>
          </a:p>
          <a:p>
            <a:pPr marL="265113"/>
            <a:endParaRPr lang="en-GB" sz="1800" i="1" dirty="0"/>
          </a:p>
          <a:p>
            <a:pPr marL="360363" indent="-360363">
              <a:buFont typeface="Symbol" panose="05050102010706020507" pitchFamily="18" charset="2"/>
              <a:buChar char="-"/>
            </a:pPr>
            <a:r>
              <a:rPr lang="en-GB" sz="1800" i="1" dirty="0"/>
              <a:t>Who should be involved and what roles should  they play in the process?</a:t>
            </a:r>
          </a:p>
          <a:p>
            <a:pPr marL="265113"/>
            <a:r>
              <a:rPr lang="en-GB" sz="1800" i="1" dirty="0"/>
              <a:t>(Parents, Students?)</a:t>
            </a:r>
          </a:p>
          <a:p>
            <a:endParaRPr lang="en-GB" sz="1800" i="1" dirty="0"/>
          </a:p>
        </p:txBody>
      </p:sp>
      <p:pic>
        <p:nvPicPr>
          <p:cNvPr id="13" name="Picture 12">
            <a:extLst>
              <a:ext uri="{FF2B5EF4-FFF2-40B4-BE49-F238E27FC236}">
                <a16:creationId xmlns:a16="http://schemas.microsoft.com/office/drawing/2014/main" id="{B6D5B069-D081-4102-BC49-D4AF79D00EBA}"/>
              </a:ext>
            </a:extLst>
          </p:cNvPr>
          <p:cNvPicPr>
            <a:picLocks noChangeAspect="1"/>
          </p:cNvPicPr>
          <p:nvPr/>
        </p:nvPicPr>
        <p:blipFill>
          <a:blip r:embed="rId4"/>
          <a:stretch>
            <a:fillRect/>
          </a:stretch>
        </p:blipFill>
        <p:spPr>
          <a:xfrm>
            <a:off x="5908681" y="1929681"/>
            <a:ext cx="3090940" cy="3798137"/>
          </a:xfrm>
          <a:prstGeom prst="rect">
            <a:avLst/>
          </a:prstGeom>
        </p:spPr>
      </p:pic>
      <p:sp>
        <p:nvSpPr>
          <p:cNvPr id="8" name="Rectangle 7">
            <a:extLst>
              <a:ext uri="{FF2B5EF4-FFF2-40B4-BE49-F238E27FC236}">
                <a16:creationId xmlns:a16="http://schemas.microsoft.com/office/drawing/2014/main" id="{68F3C334-AA5E-4D5E-A28A-38C8E43E8348}"/>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97591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5" y="914018"/>
            <a:ext cx="5654842" cy="1485022"/>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00B0F0"/>
                </a:solidFill>
                <a:latin typeface="Arial" panose="020B0604020202020204" pitchFamily="34" charset="0"/>
                <a:cs typeface="Arial" panose="020B0604020202020204" pitchFamily="34" charset="0"/>
              </a:rPr>
              <a:t>End Questions </a:t>
            </a:r>
          </a:p>
          <a:p>
            <a:pPr lvl="0" defTabSz="457200" fontAlgn="base">
              <a:spcBef>
                <a:spcPct val="0"/>
              </a:spcBef>
              <a:spcAft>
                <a:spcPct val="0"/>
              </a:spcAft>
              <a:buClrTx/>
              <a:buNone/>
              <a:defRPr/>
            </a:pPr>
            <a:endParaRPr lang="en-GB" altLang="en-US" sz="1050" b="1" kern="1200" dirty="0">
              <a:solidFill>
                <a:srgbClr val="FFC000"/>
              </a:solidFill>
              <a:latin typeface="Arial" panose="020B0604020202020204" pitchFamily="34" charset="0"/>
              <a:cs typeface="Arial" panose="020B0604020202020204" pitchFamily="34" charset="0"/>
            </a:endParaRP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Are there any other issues relating to school improvement that you would like to address that have not been covered?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2574051"/>
            <a:ext cx="5384132" cy="369332"/>
          </a:xfrm>
          <a:prstGeom prst="rect">
            <a:avLst/>
          </a:prstGeom>
        </p:spPr>
        <p:txBody>
          <a:bodyPr wrap="square">
            <a:spAutoFit/>
          </a:bodyPr>
          <a:lstStyle/>
          <a:p>
            <a:r>
              <a:rPr lang="en-GB" sz="1800" i="1" dirty="0"/>
              <a:t>Most thought not</a:t>
            </a:r>
          </a:p>
        </p:txBody>
      </p:sp>
      <p:pic>
        <p:nvPicPr>
          <p:cNvPr id="13" name="Picture 12">
            <a:extLst>
              <a:ext uri="{FF2B5EF4-FFF2-40B4-BE49-F238E27FC236}">
                <a16:creationId xmlns:a16="http://schemas.microsoft.com/office/drawing/2014/main" id="{B6D5B069-D081-4102-BC49-D4AF79D00EBA}"/>
              </a:ext>
            </a:extLst>
          </p:cNvPr>
          <p:cNvPicPr>
            <a:picLocks noChangeAspect="1"/>
          </p:cNvPicPr>
          <p:nvPr/>
        </p:nvPicPr>
        <p:blipFill>
          <a:blip r:embed="rId4"/>
          <a:stretch>
            <a:fillRect/>
          </a:stretch>
        </p:blipFill>
        <p:spPr>
          <a:xfrm>
            <a:off x="5908681" y="1929681"/>
            <a:ext cx="3090940" cy="3798137"/>
          </a:xfrm>
          <a:prstGeom prst="rect">
            <a:avLst/>
          </a:prstGeom>
        </p:spPr>
      </p:pic>
      <p:sp>
        <p:nvSpPr>
          <p:cNvPr id="8" name="Rectangle 7">
            <a:extLst>
              <a:ext uri="{FF2B5EF4-FFF2-40B4-BE49-F238E27FC236}">
                <a16:creationId xmlns:a16="http://schemas.microsoft.com/office/drawing/2014/main" id="{90569545-F556-4883-919C-BA372F937988}"/>
              </a:ext>
            </a:extLst>
          </p:cNvPr>
          <p:cNvSpPr/>
          <p:nvPr/>
        </p:nvSpPr>
        <p:spPr>
          <a:xfrm>
            <a:off x="144379" y="3118394"/>
            <a:ext cx="5654842"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Who are  the suitable persons/offices to guide you for a more effective SSE and improvement? </a:t>
            </a:r>
            <a:endParaRPr lang="en-GB" altLang="en-US" b="1" kern="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8DE783A-FF30-44B2-8927-F2DAB5468499}"/>
              </a:ext>
            </a:extLst>
          </p:cNvPr>
          <p:cNvSpPr/>
          <p:nvPr/>
        </p:nvSpPr>
        <p:spPr>
          <a:xfrm>
            <a:off x="144379" y="4207080"/>
            <a:ext cx="5384132" cy="646331"/>
          </a:xfrm>
          <a:prstGeom prst="rect">
            <a:avLst/>
          </a:prstGeom>
        </p:spPr>
        <p:txBody>
          <a:bodyPr wrap="square">
            <a:spAutoFit/>
          </a:bodyPr>
          <a:lstStyle/>
          <a:p>
            <a:r>
              <a:rPr lang="en-GB" sz="1800" i="1" dirty="0"/>
              <a:t>Networked Schools, Critical Facilitators (DES, Advisors) </a:t>
            </a:r>
          </a:p>
        </p:txBody>
      </p:sp>
      <p:sp>
        <p:nvSpPr>
          <p:cNvPr id="11" name="Rectangle 10">
            <a:extLst>
              <a:ext uri="{FF2B5EF4-FFF2-40B4-BE49-F238E27FC236}">
                <a16:creationId xmlns:a16="http://schemas.microsoft.com/office/drawing/2014/main" id="{1358BD15-A11D-4DC3-B3F1-4F9F9E94BE9C}"/>
              </a:ext>
            </a:extLst>
          </p:cNvPr>
          <p:cNvSpPr/>
          <p:nvPr/>
        </p:nvSpPr>
        <p:spPr>
          <a:xfrm>
            <a:off x="63754" y="4911631"/>
            <a:ext cx="5654842" cy="707886"/>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are your expectations regarding the future of SSE? </a:t>
            </a:r>
            <a:endParaRPr lang="en-GB" altLang="en-US" b="1" kern="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3D7825F-5F89-40E5-9A46-27BFA888A772}"/>
              </a:ext>
            </a:extLst>
          </p:cNvPr>
          <p:cNvSpPr/>
          <p:nvPr/>
        </p:nvSpPr>
        <p:spPr>
          <a:xfrm>
            <a:off x="108285" y="5579663"/>
            <a:ext cx="5990481" cy="646331"/>
          </a:xfrm>
          <a:prstGeom prst="rect">
            <a:avLst/>
          </a:prstGeom>
        </p:spPr>
        <p:txBody>
          <a:bodyPr wrap="square">
            <a:spAutoFit/>
          </a:bodyPr>
          <a:lstStyle/>
          <a:p>
            <a:r>
              <a:rPr lang="en-GB" sz="1800" i="1" dirty="0"/>
              <a:t>Less Beurocratic, Less Paper, DIDM, more sharing of best practice</a:t>
            </a:r>
          </a:p>
        </p:txBody>
      </p:sp>
      <p:sp>
        <p:nvSpPr>
          <p:cNvPr id="14" name="Rectangle 13">
            <a:extLst>
              <a:ext uri="{FF2B5EF4-FFF2-40B4-BE49-F238E27FC236}">
                <a16:creationId xmlns:a16="http://schemas.microsoft.com/office/drawing/2014/main" id="{9868C366-5687-415B-A242-CF353D674FEB}"/>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82931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0636-D4F7-4AFF-8D15-A01FB06F3889}"/>
              </a:ext>
            </a:extLst>
          </p:cNvPr>
          <p:cNvSpPr/>
          <p:nvPr/>
        </p:nvSpPr>
        <p:spPr>
          <a:xfrm>
            <a:off x="0" y="167224"/>
            <a:ext cx="9144000" cy="584775"/>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Conclusion</a:t>
            </a:r>
          </a:p>
          <a:p>
            <a:pPr lvl="0" algn="ctr">
              <a:buClrTx/>
            </a:pPr>
            <a:endParaRPr lang="en-GB" sz="1600" kern="1200" dirty="0">
              <a:solidFill>
                <a:prstClr val="white"/>
              </a:solidFill>
              <a:latin typeface="Calibri"/>
              <a:ea typeface="+mn-ea"/>
              <a:cs typeface="+mn-cs"/>
            </a:endParaRPr>
          </a:p>
        </p:txBody>
      </p:sp>
      <p:sp>
        <p:nvSpPr>
          <p:cNvPr id="11" name="Title 1">
            <a:extLst>
              <a:ext uri="{FF2B5EF4-FFF2-40B4-BE49-F238E27FC236}">
                <a16:creationId xmlns:a16="http://schemas.microsoft.com/office/drawing/2014/main" id="{003A8CCC-42B2-45A4-B297-D864B99AEFAF}"/>
              </a:ext>
            </a:extLst>
          </p:cNvPr>
          <p:cNvSpPr txBox="1">
            <a:spLocks/>
          </p:cNvSpPr>
          <p:nvPr/>
        </p:nvSpPr>
        <p:spPr bwMode="auto">
          <a:xfrm>
            <a:off x="110086" y="845287"/>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lang="en-GB" altLang="en-US" sz="2000" b="1" kern="1200" dirty="0">
                <a:solidFill>
                  <a:srgbClr val="29B473"/>
                </a:solidFill>
                <a:latin typeface="Arial" panose="020B0604020202020204" pitchFamily="34" charset="0"/>
                <a:ea typeface="+mn-ea"/>
                <a:cs typeface="Arial" panose="020B0604020202020204" pitchFamily="34" charset="0"/>
              </a:rPr>
              <a:t>Findings and Evidence of Impact</a:t>
            </a:r>
          </a:p>
        </p:txBody>
      </p:sp>
      <p:sp>
        <p:nvSpPr>
          <p:cNvPr id="12" name="Rectangle 4">
            <a:extLst>
              <a:ext uri="{FF2B5EF4-FFF2-40B4-BE49-F238E27FC236}">
                <a16:creationId xmlns:a16="http://schemas.microsoft.com/office/drawing/2014/main" id="{6407A645-C010-4417-AD39-3853A4184300}"/>
              </a:ext>
            </a:extLst>
          </p:cNvPr>
          <p:cNvSpPr>
            <a:spLocks noChangeArrowheads="1"/>
          </p:cNvSpPr>
          <p:nvPr/>
        </p:nvSpPr>
        <p:spPr bwMode="auto">
          <a:xfrm>
            <a:off x="110086" y="2084433"/>
            <a:ext cx="5296801" cy="102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lnSpc>
                <a:spcPct val="150000"/>
              </a:lnSpc>
            </a:pPr>
            <a:r>
              <a:rPr lang="en-GB" sz="2000" dirty="0"/>
              <a:t>Changing attitudes towards School Evaluation</a:t>
            </a:r>
          </a:p>
          <a:p>
            <a:pPr marL="285750" indent="-285750" algn="just">
              <a:lnSpc>
                <a:spcPct val="150000"/>
              </a:lnSpc>
            </a:pPr>
            <a:r>
              <a:rPr lang="en-GB" sz="2000" i="1" dirty="0"/>
              <a:t>A Hearts and Minds approach</a:t>
            </a:r>
          </a:p>
        </p:txBody>
      </p:sp>
      <p:pic>
        <p:nvPicPr>
          <p:cNvPr id="8" name="Picture 2" descr="Image result for Ireland">
            <a:extLst>
              <a:ext uri="{FF2B5EF4-FFF2-40B4-BE49-F238E27FC236}">
                <a16:creationId xmlns:a16="http://schemas.microsoft.com/office/drawing/2014/main" id="{5A01BBCD-B898-46AE-9640-5D818AC0B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935" y="1846209"/>
            <a:ext cx="3090940" cy="37981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2F30A28-C9B8-4BD1-8DAF-7050B972CDFA}"/>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89133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0636-D4F7-4AFF-8D15-A01FB06F3889}"/>
              </a:ext>
            </a:extLst>
          </p:cNvPr>
          <p:cNvSpPr/>
          <p:nvPr/>
        </p:nvSpPr>
        <p:spPr>
          <a:xfrm>
            <a:off x="0" y="167224"/>
            <a:ext cx="9144000" cy="584775"/>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Lessons to be Learned from Shared Learning and Evaluation Across Northern Ireland and Beyond</a:t>
            </a:r>
          </a:p>
          <a:p>
            <a:pPr lvl="0" algn="ctr">
              <a:buClrTx/>
            </a:pPr>
            <a:endParaRPr lang="en-GB" sz="1600" kern="1200" dirty="0">
              <a:solidFill>
                <a:prstClr val="white"/>
              </a:solidFill>
              <a:latin typeface="Calibri"/>
              <a:ea typeface="+mn-ea"/>
              <a:cs typeface="+mn-cs"/>
            </a:endParaRPr>
          </a:p>
        </p:txBody>
      </p:sp>
      <p:sp>
        <p:nvSpPr>
          <p:cNvPr id="11" name="Title 1">
            <a:extLst>
              <a:ext uri="{FF2B5EF4-FFF2-40B4-BE49-F238E27FC236}">
                <a16:creationId xmlns:a16="http://schemas.microsoft.com/office/drawing/2014/main" id="{7F32DE44-F974-4524-B758-9AFF781AFA4F}"/>
              </a:ext>
            </a:extLst>
          </p:cNvPr>
          <p:cNvSpPr txBox="1">
            <a:spLocks/>
          </p:cNvSpPr>
          <p:nvPr/>
        </p:nvSpPr>
        <p:spPr bwMode="auto">
          <a:xfrm>
            <a:off x="110086" y="845287"/>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lang="en-GB" altLang="en-US" sz="2000" b="1" kern="1200" dirty="0">
                <a:solidFill>
                  <a:srgbClr val="29B473"/>
                </a:solidFill>
                <a:latin typeface="Arial" panose="020B0604020202020204" pitchFamily="34" charset="0"/>
                <a:ea typeface="+mn-ea"/>
                <a:cs typeface="Arial" panose="020B0604020202020204" pitchFamily="34" charset="0"/>
              </a:rPr>
              <a:t>Findings and Evidence of Impact</a:t>
            </a:r>
          </a:p>
        </p:txBody>
      </p:sp>
      <p:sp>
        <p:nvSpPr>
          <p:cNvPr id="12" name="Rectangle 4">
            <a:extLst>
              <a:ext uri="{FF2B5EF4-FFF2-40B4-BE49-F238E27FC236}">
                <a16:creationId xmlns:a16="http://schemas.microsoft.com/office/drawing/2014/main" id="{E06D5DDC-D89D-43AD-AE12-A7C6BD14FCAC}"/>
              </a:ext>
            </a:extLst>
          </p:cNvPr>
          <p:cNvSpPr>
            <a:spLocks noChangeArrowheads="1"/>
          </p:cNvSpPr>
          <p:nvPr/>
        </p:nvSpPr>
        <p:spPr bwMode="auto">
          <a:xfrm>
            <a:off x="110086" y="2084433"/>
            <a:ext cx="5296801" cy="155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lnSpc>
                <a:spcPct val="150000"/>
              </a:lnSpc>
            </a:pPr>
            <a:r>
              <a:rPr lang="en-GB" sz="2000" dirty="0"/>
              <a:t>Changing attitudes towards School Evaluation</a:t>
            </a:r>
          </a:p>
          <a:p>
            <a:pPr marL="285750" indent="-285750" algn="just">
              <a:lnSpc>
                <a:spcPct val="150000"/>
              </a:lnSpc>
            </a:pPr>
            <a:r>
              <a:rPr lang="en-GB" sz="2000" dirty="0"/>
              <a:t>A Hearts and Minds approach</a:t>
            </a:r>
          </a:p>
          <a:p>
            <a:pPr marL="285750" indent="-285750" algn="just">
              <a:lnSpc>
                <a:spcPct val="150000"/>
              </a:lnSpc>
            </a:pPr>
            <a:r>
              <a:rPr lang="en-GB" sz="2000" i="1" dirty="0"/>
              <a:t>On going dialogue</a:t>
            </a:r>
          </a:p>
        </p:txBody>
      </p:sp>
      <p:pic>
        <p:nvPicPr>
          <p:cNvPr id="8" name="Picture 2" descr="Image result for Ireland">
            <a:extLst>
              <a:ext uri="{FF2B5EF4-FFF2-40B4-BE49-F238E27FC236}">
                <a16:creationId xmlns:a16="http://schemas.microsoft.com/office/drawing/2014/main" id="{01A57348-7187-420F-869C-A9C095216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935" y="1846209"/>
            <a:ext cx="3090940" cy="37981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2EE47B3-6AA9-4098-BA5A-14BECC863F9B}"/>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64923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0636-D4F7-4AFF-8D15-A01FB06F3889}"/>
              </a:ext>
            </a:extLst>
          </p:cNvPr>
          <p:cNvSpPr/>
          <p:nvPr/>
        </p:nvSpPr>
        <p:spPr>
          <a:xfrm>
            <a:off x="0" y="167224"/>
            <a:ext cx="9144000" cy="584775"/>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Lessons to be Learned from Shared Learning and Evaluation Across Northern Ireland and Beyond</a:t>
            </a:r>
          </a:p>
          <a:p>
            <a:pPr lvl="0" algn="ctr">
              <a:buClrTx/>
            </a:pPr>
            <a:endParaRPr lang="en-GB" sz="1600" kern="1200" dirty="0">
              <a:solidFill>
                <a:prstClr val="white"/>
              </a:solidFill>
              <a:latin typeface="Calibri"/>
              <a:ea typeface="+mn-ea"/>
              <a:cs typeface="+mn-cs"/>
            </a:endParaRPr>
          </a:p>
        </p:txBody>
      </p:sp>
      <p:sp>
        <p:nvSpPr>
          <p:cNvPr id="11" name="Title 1">
            <a:extLst>
              <a:ext uri="{FF2B5EF4-FFF2-40B4-BE49-F238E27FC236}">
                <a16:creationId xmlns:a16="http://schemas.microsoft.com/office/drawing/2014/main" id="{7F32DE44-F974-4524-B758-9AFF781AFA4F}"/>
              </a:ext>
            </a:extLst>
          </p:cNvPr>
          <p:cNvSpPr txBox="1">
            <a:spLocks/>
          </p:cNvSpPr>
          <p:nvPr/>
        </p:nvSpPr>
        <p:spPr bwMode="auto">
          <a:xfrm>
            <a:off x="110086" y="845287"/>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lang="en-GB" altLang="en-US" sz="2000" b="1" kern="1200" dirty="0">
                <a:solidFill>
                  <a:srgbClr val="29B473"/>
                </a:solidFill>
                <a:latin typeface="Arial" panose="020B0604020202020204" pitchFamily="34" charset="0"/>
                <a:ea typeface="+mn-ea"/>
                <a:cs typeface="Arial" panose="020B0604020202020204" pitchFamily="34" charset="0"/>
              </a:rPr>
              <a:t>Findings and Evidence of Impact</a:t>
            </a:r>
          </a:p>
        </p:txBody>
      </p:sp>
      <p:sp>
        <p:nvSpPr>
          <p:cNvPr id="8" name="Rectangle 4">
            <a:extLst>
              <a:ext uri="{FF2B5EF4-FFF2-40B4-BE49-F238E27FC236}">
                <a16:creationId xmlns:a16="http://schemas.microsoft.com/office/drawing/2014/main" id="{30002A18-FB51-4C08-B96B-ECFA6569699A}"/>
              </a:ext>
            </a:extLst>
          </p:cNvPr>
          <p:cNvSpPr>
            <a:spLocks noChangeArrowheads="1"/>
          </p:cNvSpPr>
          <p:nvPr/>
        </p:nvSpPr>
        <p:spPr bwMode="auto">
          <a:xfrm>
            <a:off x="110086" y="2084433"/>
            <a:ext cx="5296801" cy="2075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lnSpc>
                <a:spcPct val="150000"/>
              </a:lnSpc>
            </a:pPr>
            <a:r>
              <a:rPr lang="en-GB" sz="2000" dirty="0"/>
              <a:t>Changing attitudes towards School Evaluation</a:t>
            </a:r>
          </a:p>
          <a:p>
            <a:pPr marL="285750" indent="-285750" algn="just">
              <a:lnSpc>
                <a:spcPct val="150000"/>
              </a:lnSpc>
            </a:pPr>
            <a:r>
              <a:rPr lang="en-GB" sz="2000" dirty="0"/>
              <a:t>A Hearts and Minds approach</a:t>
            </a:r>
          </a:p>
          <a:p>
            <a:pPr marL="285750" indent="-285750" algn="just">
              <a:lnSpc>
                <a:spcPct val="150000"/>
              </a:lnSpc>
            </a:pPr>
            <a:r>
              <a:rPr lang="en-GB" sz="2000" dirty="0"/>
              <a:t>On going dialogue</a:t>
            </a:r>
          </a:p>
          <a:p>
            <a:pPr marL="285750" indent="-285750" algn="just">
              <a:lnSpc>
                <a:spcPct val="150000"/>
              </a:lnSpc>
            </a:pPr>
            <a:r>
              <a:rPr lang="en-GB" sz="2000" i="1" dirty="0"/>
              <a:t>Regular contact and Follow up is key</a:t>
            </a:r>
          </a:p>
        </p:txBody>
      </p:sp>
      <p:pic>
        <p:nvPicPr>
          <p:cNvPr id="10" name="Picture 2" descr="Image result for Ireland">
            <a:extLst>
              <a:ext uri="{FF2B5EF4-FFF2-40B4-BE49-F238E27FC236}">
                <a16:creationId xmlns:a16="http://schemas.microsoft.com/office/drawing/2014/main" id="{B7B4C864-444C-456E-A597-FA0ACBD03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935" y="1846209"/>
            <a:ext cx="3090940" cy="37981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21B2EC4-0349-4233-999F-1F6435255D46}"/>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784549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0636-D4F7-4AFF-8D15-A01FB06F3889}"/>
              </a:ext>
            </a:extLst>
          </p:cNvPr>
          <p:cNvSpPr/>
          <p:nvPr/>
        </p:nvSpPr>
        <p:spPr>
          <a:xfrm>
            <a:off x="0" y="167224"/>
            <a:ext cx="9144000" cy="584775"/>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Lessons to be Learned from Shared Learning and Evaluation Across Northern Ireland and Beyond</a:t>
            </a:r>
          </a:p>
          <a:p>
            <a:pPr lvl="0" algn="ctr">
              <a:buClrTx/>
            </a:pPr>
            <a:endParaRPr lang="en-GB" sz="1600" kern="1200" dirty="0">
              <a:solidFill>
                <a:prstClr val="white"/>
              </a:solidFill>
              <a:latin typeface="Calibri"/>
              <a:ea typeface="+mn-ea"/>
              <a:cs typeface="+mn-cs"/>
            </a:endParaRPr>
          </a:p>
        </p:txBody>
      </p:sp>
      <p:sp>
        <p:nvSpPr>
          <p:cNvPr id="11" name="Title 1">
            <a:extLst>
              <a:ext uri="{FF2B5EF4-FFF2-40B4-BE49-F238E27FC236}">
                <a16:creationId xmlns:a16="http://schemas.microsoft.com/office/drawing/2014/main" id="{7F32DE44-F974-4524-B758-9AFF781AFA4F}"/>
              </a:ext>
            </a:extLst>
          </p:cNvPr>
          <p:cNvSpPr txBox="1">
            <a:spLocks/>
          </p:cNvSpPr>
          <p:nvPr/>
        </p:nvSpPr>
        <p:spPr bwMode="auto">
          <a:xfrm>
            <a:off x="110086" y="845287"/>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lang="en-GB" altLang="en-US" sz="2000" b="1" kern="1200" dirty="0">
                <a:solidFill>
                  <a:srgbClr val="29B473"/>
                </a:solidFill>
                <a:latin typeface="Arial" panose="020B0604020202020204" pitchFamily="34" charset="0"/>
                <a:ea typeface="+mn-ea"/>
                <a:cs typeface="Arial" panose="020B0604020202020204" pitchFamily="34" charset="0"/>
              </a:rPr>
              <a:t>Findings and Evidence of Impact</a:t>
            </a:r>
          </a:p>
        </p:txBody>
      </p:sp>
      <p:sp>
        <p:nvSpPr>
          <p:cNvPr id="8" name="Rectangle 4">
            <a:extLst>
              <a:ext uri="{FF2B5EF4-FFF2-40B4-BE49-F238E27FC236}">
                <a16:creationId xmlns:a16="http://schemas.microsoft.com/office/drawing/2014/main" id="{196D6928-E50F-4750-A072-E146C758F7A0}"/>
              </a:ext>
            </a:extLst>
          </p:cNvPr>
          <p:cNvSpPr>
            <a:spLocks noChangeArrowheads="1"/>
          </p:cNvSpPr>
          <p:nvPr/>
        </p:nvSpPr>
        <p:spPr bwMode="auto">
          <a:xfrm>
            <a:off x="110086" y="2084433"/>
            <a:ext cx="5296801" cy="3522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lnSpc>
                <a:spcPct val="150000"/>
              </a:lnSpc>
            </a:pPr>
            <a:r>
              <a:rPr lang="en-GB" sz="2000" dirty="0"/>
              <a:t>Changing attitudes towards School Evaluation</a:t>
            </a:r>
          </a:p>
          <a:p>
            <a:pPr marL="285750" indent="-285750" algn="just">
              <a:lnSpc>
                <a:spcPct val="150000"/>
              </a:lnSpc>
            </a:pPr>
            <a:r>
              <a:rPr lang="en-GB" sz="2000" dirty="0"/>
              <a:t>A Hearts and Minds approach</a:t>
            </a:r>
          </a:p>
          <a:p>
            <a:pPr marL="285750" indent="-285750" algn="just">
              <a:lnSpc>
                <a:spcPct val="150000"/>
              </a:lnSpc>
            </a:pPr>
            <a:r>
              <a:rPr lang="en-GB" sz="2000" dirty="0"/>
              <a:t>On going dialogue</a:t>
            </a:r>
          </a:p>
          <a:p>
            <a:pPr marL="285750" indent="-285750" algn="just">
              <a:lnSpc>
                <a:spcPct val="150000"/>
              </a:lnSpc>
            </a:pPr>
            <a:r>
              <a:rPr lang="en-GB" sz="2000" dirty="0"/>
              <a:t>Regular contact and Follow up is key</a:t>
            </a:r>
          </a:p>
          <a:p>
            <a:pPr marL="285750" indent="-285750" algn="just">
              <a:lnSpc>
                <a:spcPct val="150000"/>
              </a:lnSpc>
            </a:pPr>
            <a:r>
              <a:rPr lang="en-GB" sz="2000" i="1" dirty="0"/>
              <a:t>Transfer of responsibility for improvement  away from the Inspectorate to the teachers and leaders involved in SSE</a:t>
            </a:r>
          </a:p>
        </p:txBody>
      </p:sp>
      <p:pic>
        <p:nvPicPr>
          <p:cNvPr id="10" name="Picture 2" descr="Image result for Ireland">
            <a:extLst>
              <a:ext uri="{FF2B5EF4-FFF2-40B4-BE49-F238E27FC236}">
                <a16:creationId xmlns:a16="http://schemas.microsoft.com/office/drawing/2014/main" id="{92081B10-41C3-42BE-A026-47854AB8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935" y="1846209"/>
            <a:ext cx="3090940" cy="37981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CFA810D-47EE-4633-8F74-36ED52E81AB3}"/>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53634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80636-D4F7-4AFF-8D15-A01FB06F3889}"/>
              </a:ext>
            </a:extLst>
          </p:cNvPr>
          <p:cNvSpPr/>
          <p:nvPr/>
        </p:nvSpPr>
        <p:spPr>
          <a:xfrm>
            <a:off x="0" y="167224"/>
            <a:ext cx="9144000" cy="584775"/>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Lessons to be Learned from Shared Learning and Evaluation Across Northern Ireland and Beyond</a:t>
            </a:r>
          </a:p>
          <a:p>
            <a:pPr lvl="0" algn="ctr">
              <a:buClrTx/>
            </a:pPr>
            <a:endParaRPr lang="en-GB" sz="1600" kern="1200" dirty="0">
              <a:solidFill>
                <a:prstClr val="white"/>
              </a:solidFill>
              <a:latin typeface="Calibri"/>
              <a:ea typeface="+mn-ea"/>
              <a:cs typeface="+mn-cs"/>
            </a:endParaRPr>
          </a:p>
        </p:txBody>
      </p:sp>
      <p:sp>
        <p:nvSpPr>
          <p:cNvPr id="11" name="Title 1">
            <a:extLst>
              <a:ext uri="{FF2B5EF4-FFF2-40B4-BE49-F238E27FC236}">
                <a16:creationId xmlns:a16="http://schemas.microsoft.com/office/drawing/2014/main" id="{7F32DE44-F974-4524-B758-9AFF781AFA4F}"/>
              </a:ext>
            </a:extLst>
          </p:cNvPr>
          <p:cNvSpPr txBox="1">
            <a:spLocks/>
          </p:cNvSpPr>
          <p:nvPr/>
        </p:nvSpPr>
        <p:spPr bwMode="auto">
          <a:xfrm>
            <a:off x="110086" y="845287"/>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lang="en-GB" altLang="en-US" sz="2000" b="1" kern="1200" dirty="0">
                <a:solidFill>
                  <a:srgbClr val="29B473"/>
                </a:solidFill>
                <a:latin typeface="Arial" panose="020B0604020202020204" pitchFamily="34" charset="0"/>
                <a:ea typeface="+mn-ea"/>
                <a:cs typeface="Arial" panose="020B0604020202020204" pitchFamily="34" charset="0"/>
              </a:rPr>
              <a:t>Conclusion</a:t>
            </a:r>
          </a:p>
        </p:txBody>
      </p:sp>
      <p:sp>
        <p:nvSpPr>
          <p:cNvPr id="8" name="Rectangle 4">
            <a:extLst>
              <a:ext uri="{FF2B5EF4-FFF2-40B4-BE49-F238E27FC236}">
                <a16:creationId xmlns:a16="http://schemas.microsoft.com/office/drawing/2014/main" id="{196D6928-E50F-4750-A072-E146C758F7A0}"/>
              </a:ext>
            </a:extLst>
          </p:cNvPr>
          <p:cNvSpPr>
            <a:spLocks noChangeArrowheads="1"/>
          </p:cNvSpPr>
          <p:nvPr/>
        </p:nvSpPr>
        <p:spPr bwMode="auto">
          <a:xfrm>
            <a:off x="110086" y="2084433"/>
            <a:ext cx="5296801" cy="247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lnSpc>
                <a:spcPct val="150000"/>
              </a:lnSpc>
            </a:pPr>
            <a:endParaRPr lang="en-GB" sz="2000" i="1" dirty="0"/>
          </a:p>
          <a:p>
            <a:pPr algn="just">
              <a:lnSpc>
                <a:spcPct val="150000"/>
              </a:lnSpc>
              <a:buNone/>
            </a:pPr>
            <a:endParaRPr lang="en-GB" sz="2000" dirty="0"/>
          </a:p>
          <a:p>
            <a:pPr algn="ctr">
              <a:lnSpc>
                <a:spcPct val="150000"/>
              </a:lnSpc>
              <a:buNone/>
            </a:pPr>
            <a:r>
              <a:rPr lang="en-GB" sz="2000" dirty="0"/>
              <a:t>What now for School Evaluation and least not we forget the sometimes often silent capacity of teachers? </a:t>
            </a:r>
          </a:p>
        </p:txBody>
      </p:sp>
      <p:pic>
        <p:nvPicPr>
          <p:cNvPr id="10" name="Picture 2" descr="Image result for Ireland">
            <a:extLst>
              <a:ext uri="{FF2B5EF4-FFF2-40B4-BE49-F238E27FC236}">
                <a16:creationId xmlns:a16="http://schemas.microsoft.com/office/drawing/2014/main" id="{256752CE-50D4-44C4-8DA2-B65110389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935" y="1846209"/>
            <a:ext cx="3090940" cy="37981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A279E72-ABCD-46B2-AB3F-D93807A30B49}"/>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35310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145205-F221-4C1F-96C9-CC8FAFCAE1CA}"/>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Introduction and Setting the Scene </a:t>
            </a:r>
          </a:p>
        </p:txBody>
      </p:sp>
      <p:sp>
        <p:nvSpPr>
          <p:cNvPr id="8" name="Title 1">
            <a:extLst>
              <a:ext uri="{FF2B5EF4-FFF2-40B4-BE49-F238E27FC236}">
                <a16:creationId xmlns:a16="http://schemas.microsoft.com/office/drawing/2014/main" id="{D64A2C79-9DC0-42C6-B537-469603D94CF0}"/>
              </a:ext>
            </a:extLst>
          </p:cNvPr>
          <p:cNvSpPr txBox="1">
            <a:spLocks/>
          </p:cNvSpPr>
          <p:nvPr/>
        </p:nvSpPr>
        <p:spPr bwMode="auto">
          <a:xfrm>
            <a:off x="78913" y="1032535"/>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Step 2</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51266E2-F2C9-4967-8827-C2D9FA94B7F4}"/>
              </a:ext>
            </a:extLst>
          </p:cNvPr>
          <p:cNvSpPr/>
          <p:nvPr/>
        </p:nvSpPr>
        <p:spPr>
          <a:xfrm>
            <a:off x="283191" y="2033457"/>
            <a:ext cx="8577617" cy="923330"/>
          </a:xfrm>
          <a:prstGeom prst="rect">
            <a:avLst/>
          </a:prstGeom>
        </p:spPr>
        <p:txBody>
          <a:bodyPr wrap="square">
            <a:spAutoFit/>
          </a:bodyPr>
          <a:lstStyle/>
          <a:p>
            <a:r>
              <a:rPr lang="en-IE" sz="1800" dirty="0"/>
              <a:t> </a:t>
            </a:r>
            <a:r>
              <a:rPr lang="en-GB" sz="1800" dirty="0"/>
              <a:t>Members of the </a:t>
            </a:r>
            <a:r>
              <a:rPr lang="en-GB" sz="1800" dirty="0" err="1"/>
              <a:t>NationalCS</a:t>
            </a:r>
            <a:r>
              <a:rPr lang="en-GB" sz="1800" dirty="0"/>
              <a:t>-teams check whether these aspects are included in their version of the </a:t>
            </a:r>
            <a:r>
              <a:rPr lang="en-GB" sz="1800" dirty="0" err="1"/>
              <a:t>NatCS</a:t>
            </a:r>
            <a:r>
              <a:rPr lang="en-GB" sz="1800" dirty="0"/>
              <a:t>. If not: to elaborate by </a:t>
            </a:r>
            <a:r>
              <a:rPr lang="en-US" sz="1800" b="1" dirty="0"/>
              <a:t>date</a:t>
            </a:r>
            <a:r>
              <a:rPr lang="en-US" sz="1800" dirty="0"/>
              <a:t>, the latest and send to all partners</a:t>
            </a:r>
            <a:endParaRPr lang="en-IE" sz="1800" dirty="0"/>
          </a:p>
        </p:txBody>
      </p:sp>
      <p:sp>
        <p:nvSpPr>
          <p:cNvPr id="7" name="Title 1">
            <a:extLst>
              <a:ext uri="{FF2B5EF4-FFF2-40B4-BE49-F238E27FC236}">
                <a16:creationId xmlns:a16="http://schemas.microsoft.com/office/drawing/2014/main" id="{88F62BCE-5194-48CB-9179-1090B233C59B}"/>
              </a:ext>
            </a:extLst>
          </p:cNvPr>
          <p:cNvSpPr txBox="1">
            <a:spLocks/>
          </p:cNvSpPr>
          <p:nvPr/>
        </p:nvSpPr>
        <p:spPr bwMode="auto">
          <a:xfrm>
            <a:off x="78913" y="3031480"/>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Step 3</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77ED8D06-3111-4880-9B70-315CD5E204FE}"/>
              </a:ext>
            </a:extLst>
          </p:cNvPr>
          <p:cNvSpPr/>
          <p:nvPr/>
        </p:nvSpPr>
        <p:spPr>
          <a:xfrm>
            <a:off x="283191" y="4032402"/>
            <a:ext cx="8577617" cy="1754326"/>
          </a:xfrm>
          <a:prstGeom prst="rect">
            <a:avLst/>
          </a:prstGeom>
        </p:spPr>
        <p:txBody>
          <a:bodyPr wrap="square">
            <a:spAutoFit/>
          </a:bodyPr>
          <a:lstStyle/>
          <a:p>
            <a:r>
              <a:rPr lang="en-GB" sz="1800" dirty="0"/>
              <a:t>Members of the cross-case team:</a:t>
            </a:r>
          </a:p>
          <a:p>
            <a:endParaRPr lang="en-GB" sz="1800" dirty="0"/>
          </a:p>
          <a:p>
            <a:pPr marL="342900" indent="-342900">
              <a:buFont typeface="+mj-lt"/>
              <a:buAutoNum type="arabicPeriod"/>
            </a:pPr>
            <a:r>
              <a:rPr lang="en-GB" sz="1800" dirty="0"/>
              <a:t> </a:t>
            </a:r>
            <a:r>
              <a:rPr lang="en-GB" sz="1800" b="1" i="1" dirty="0"/>
              <a:t>individually</a:t>
            </a:r>
            <a:r>
              <a:rPr lang="en-GB" sz="1800" i="1" dirty="0"/>
              <a:t> read all case studies</a:t>
            </a:r>
          </a:p>
          <a:p>
            <a:pPr marL="342900" indent="-342900">
              <a:buFont typeface="+mj-lt"/>
              <a:buAutoNum type="arabicPeriod"/>
            </a:pPr>
            <a:r>
              <a:rPr lang="en-GB" sz="1800" dirty="0"/>
              <a:t>write down ‘statements’ (issues, hypotheses, contradictions etc.) which are ‘candidates’ for showing up in the cross-case report</a:t>
            </a:r>
          </a:p>
          <a:p>
            <a:pPr marL="342900" indent="-342900">
              <a:buFont typeface="+mj-lt"/>
              <a:buAutoNum type="arabicPeriod"/>
            </a:pPr>
            <a:r>
              <a:rPr lang="en-GB" sz="1800" dirty="0"/>
              <a:t>add ‘commentaries’ and ‘reference to sources’</a:t>
            </a:r>
          </a:p>
        </p:txBody>
      </p:sp>
      <p:sp>
        <p:nvSpPr>
          <p:cNvPr id="10" name="Rectangle 9">
            <a:extLst>
              <a:ext uri="{FF2B5EF4-FFF2-40B4-BE49-F238E27FC236}">
                <a16:creationId xmlns:a16="http://schemas.microsoft.com/office/drawing/2014/main" id="{894F7331-B25D-4FCC-A5AE-09174221B7BD}"/>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355747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145205-F221-4C1F-96C9-CC8FAFCAE1CA}"/>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Introduction and Setting the Scene </a:t>
            </a:r>
          </a:p>
        </p:txBody>
      </p:sp>
      <p:sp>
        <p:nvSpPr>
          <p:cNvPr id="6" name="Rectangle 5">
            <a:extLst>
              <a:ext uri="{FF2B5EF4-FFF2-40B4-BE49-F238E27FC236}">
                <a16:creationId xmlns:a16="http://schemas.microsoft.com/office/drawing/2014/main" id="{50B64E5E-2BEA-4A0F-890F-D755993B6032}"/>
              </a:ext>
            </a:extLst>
          </p:cNvPr>
          <p:cNvSpPr/>
          <p:nvPr/>
        </p:nvSpPr>
        <p:spPr>
          <a:xfrm>
            <a:off x="0" y="5838535"/>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Dr Martin Brown, EQI, Dublin City University</a:t>
            </a:r>
          </a:p>
        </p:txBody>
      </p:sp>
      <p:sp>
        <p:nvSpPr>
          <p:cNvPr id="8" name="Title 1">
            <a:extLst>
              <a:ext uri="{FF2B5EF4-FFF2-40B4-BE49-F238E27FC236}">
                <a16:creationId xmlns:a16="http://schemas.microsoft.com/office/drawing/2014/main" id="{D64A2C79-9DC0-42C6-B537-469603D94CF0}"/>
              </a:ext>
            </a:extLst>
          </p:cNvPr>
          <p:cNvSpPr txBox="1">
            <a:spLocks/>
          </p:cNvSpPr>
          <p:nvPr/>
        </p:nvSpPr>
        <p:spPr bwMode="auto">
          <a:xfrm>
            <a:off x="78913" y="1032535"/>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Step 4</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51266E2-F2C9-4967-8827-C2D9FA94B7F4}"/>
              </a:ext>
            </a:extLst>
          </p:cNvPr>
          <p:cNvSpPr/>
          <p:nvPr/>
        </p:nvSpPr>
        <p:spPr>
          <a:xfrm>
            <a:off x="283191" y="2033457"/>
            <a:ext cx="8577617" cy="646331"/>
          </a:xfrm>
          <a:prstGeom prst="rect">
            <a:avLst/>
          </a:prstGeom>
        </p:spPr>
        <p:txBody>
          <a:bodyPr wrap="square">
            <a:spAutoFit/>
          </a:bodyPr>
          <a:lstStyle/>
          <a:p>
            <a:r>
              <a:rPr lang="en-GB" sz="1800" dirty="0"/>
              <a:t>Suggest ‘conclusions’  to appear in the conclusion and discussion section of the paper</a:t>
            </a:r>
            <a:endParaRPr lang="en-IE" sz="1800" dirty="0"/>
          </a:p>
        </p:txBody>
      </p:sp>
      <p:sp>
        <p:nvSpPr>
          <p:cNvPr id="7" name="Title 1">
            <a:extLst>
              <a:ext uri="{FF2B5EF4-FFF2-40B4-BE49-F238E27FC236}">
                <a16:creationId xmlns:a16="http://schemas.microsoft.com/office/drawing/2014/main" id="{88F62BCE-5194-48CB-9179-1090B233C59B}"/>
              </a:ext>
            </a:extLst>
          </p:cNvPr>
          <p:cNvSpPr txBox="1">
            <a:spLocks/>
          </p:cNvSpPr>
          <p:nvPr/>
        </p:nvSpPr>
        <p:spPr bwMode="auto">
          <a:xfrm>
            <a:off x="78913" y="2490061"/>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Step 5</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77ED8D06-3111-4880-9B70-315CD5E204FE}"/>
              </a:ext>
            </a:extLst>
          </p:cNvPr>
          <p:cNvSpPr/>
          <p:nvPr/>
        </p:nvSpPr>
        <p:spPr>
          <a:xfrm>
            <a:off x="283191" y="3490983"/>
            <a:ext cx="8577617" cy="2031325"/>
          </a:xfrm>
          <a:prstGeom prst="rect">
            <a:avLst/>
          </a:prstGeom>
        </p:spPr>
        <p:txBody>
          <a:bodyPr wrap="square">
            <a:spAutoFit/>
          </a:bodyPr>
          <a:lstStyle/>
          <a:p>
            <a:r>
              <a:rPr lang="en-GB" sz="1800" dirty="0"/>
              <a:t>Members of the cross-case team meet in an [online, Skype, Go to] analysis workshop</a:t>
            </a:r>
          </a:p>
          <a:p>
            <a:endParaRPr lang="en-GB" sz="1800" dirty="0"/>
          </a:p>
          <a:p>
            <a:pPr marL="342900" indent="-342900">
              <a:buFont typeface="+mj-lt"/>
              <a:buAutoNum type="arabicPeriod"/>
            </a:pPr>
            <a:r>
              <a:rPr lang="en-GB" sz="1800" dirty="0"/>
              <a:t>Check the ‘statements’ (issues, hypotheses, contradictions etc.) prepared by individual members</a:t>
            </a:r>
          </a:p>
          <a:p>
            <a:pPr marL="342900" indent="-342900">
              <a:buFont typeface="+mj-lt"/>
              <a:buAutoNum type="arabicPeriod"/>
            </a:pPr>
            <a:r>
              <a:rPr lang="en-GB" sz="1800" dirty="0"/>
              <a:t>Decide what ‘statements’ to include in the national cross-case report</a:t>
            </a:r>
          </a:p>
          <a:p>
            <a:pPr marL="342900" indent="-342900">
              <a:buFont typeface="+mj-lt"/>
              <a:buAutoNum type="arabicPeriod"/>
            </a:pPr>
            <a:r>
              <a:rPr lang="en-GB" sz="1800" dirty="0"/>
              <a:t>Add references to data, ‘commentaries’ and refine conclusions</a:t>
            </a:r>
          </a:p>
        </p:txBody>
      </p:sp>
      <p:sp>
        <p:nvSpPr>
          <p:cNvPr id="10" name="Rectangle 9">
            <a:extLst>
              <a:ext uri="{FF2B5EF4-FFF2-40B4-BE49-F238E27FC236}">
                <a16:creationId xmlns:a16="http://schemas.microsoft.com/office/drawing/2014/main" id="{E87BB987-8340-476A-B3D3-0A21A82AC0BF}"/>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54456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145205-F221-4C1F-96C9-CC8FAFCAE1CA}"/>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Sampling Framework – A Border Crossing</a:t>
            </a:r>
          </a:p>
        </p:txBody>
      </p:sp>
      <p:sp>
        <p:nvSpPr>
          <p:cNvPr id="3" name="Rectangle 2">
            <a:extLst>
              <a:ext uri="{FF2B5EF4-FFF2-40B4-BE49-F238E27FC236}">
                <a16:creationId xmlns:a16="http://schemas.microsoft.com/office/drawing/2014/main" id="{E51266E2-F2C9-4967-8827-C2D9FA94B7F4}"/>
              </a:ext>
            </a:extLst>
          </p:cNvPr>
          <p:cNvSpPr/>
          <p:nvPr/>
        </p:nvSpPr>
        <p:spPr>
          <a:xfrm>
            <a:off x="192247" y="1611861"/>
            <a:ext cx="5179145" cy="4524315"/>
          </a:xfrm>
          <a:prstGeom prst="rect">
            <a:avLst/>
          </a:prstGeom>
        </p:spPr>
        <p:txBody>
          <a:bodyPr wrap="square">
            <a:spAutoFit/>
          </a:bodyPr>
          <a:lstStyle/>
          <a:p>
            <a:r>
              <a:rPr lang="en-IE" sz="1800" dirty="0"/>
              <a:t>Twelve schools were chosen for the study</a:t>
            </a:r>
          </a:p>
          <a:p>
            <a:endParaRPr lang="en-IE" sz="1800" dirty="0"/>
          </a:p>
          <a:p>
            <a:endParaRPr lang="en-IE" sz="1800" b="1" dirty="0"/>
          </a:p>
          <a:p>
            <a:r>
              <a:rPr lang="en-IE" sz="1800" b="1" dirty="0"/>
              <a:t>Six from Ireland </a:t>
            </a:r>
          </a:p>
          <a:p>
            <a:r>
              <a:rPr lang="en-IE" sz="1800" dirty="0"/>
              <a:t>(Three Primary, Three Post Primary)</a:t>
            </a:r>
          </a:p>
          <a:p>
            <a:endParaRPr lang="en-IE" sz="1800" dirty="0"/>
          </a:p>
          <a:p>
            <a:r>
              <a:rPr lang="en-IE" sz="1800" b="1" dirty="0"/>
              <a:t>Six from Northern Ireland</a:t>
            </a:r>
          </a:p>
          <a:p>
            <a:r>
              <a:rPr lang="en-GB" sz="1800" dirty="0"/>
              <a:t>(Three Primary, Three Post Primary)</a:t>
            </a:r>
          </a:p>
          <a:p>
            <a:endParaRPr lang="en-GB" sz="1800" dirty="0"/>
          </a:p>
          <a:p>
            <a:r>
              <a:rPr lang="en-GB" sz="1800" dirty="0"/>
              <a:t>Schools were also chosen based on Socio Economic Status </a:t>
            </a:r>
          </a:p>
          <a:p>
            <a:pPr marL="285750" indent="-285750">
              <a:buFont typeface="Calibri" panose="020F0502020204030204" pitchFamily="34" charset="0"/>
              <a:buChar char="₋"/>
            </a:pPr>
            <a:r>
              <a:rPr lang="en-GB" sz="1800" dirty="0"/>
              <a:t>DEIS </a:t>
            </a:r>
          </a:p>
          <a:p>
            <a:pPr marL="265113"/>
            <a:r>
              <a:rPr lang="en-GB" sz="1800" dirty="0"/>
              <a:t>(Delivering Education Opportunity in Schools)</a:t>
            </a:r>
          </a:p>
          <a:p>
            <a:pPr marL="285750" indent="-285750">
              <a:buFont typeface="Calibri" panose="020F0502020204030204" pitchFamily="34" charset="0"/>
              <a:buChar char="₋"/>
            </a:pPr>
            <a:r>
              <a:rPr lang="en-GB" sz="1800" dirty="0"/>
              <a:t>Free School Meals Status </a:t>
            </a:r>
          </a:p>
          <a:p>
            <a:pPr marL="265113"/>
            <a:r>
              <a:rPr lang="en-GB" sz="1800" dirty="0"/>
              <a:t>Both are used as a proxy for Socio Economic Status</a:t>
            </a:r>
          </a:p>
        </p:txBody>
      </p:sp>
      <p:pic>
        <p:nvPicPr>
          <p:cNvPr id="4" name="Picture 3">
            <a:extLst>
              <a:ext uri="{FF2B5EF4-FFF2-40B4-BE49-F238E27FC236}">
                <a16:creationId xmlns:a16="http://schemas.microsoft.com/office/drawing/2014/main" id="{8230ABB5-6173-43BA-A958-0DBDDB640A0B}"/>
              </a:ext>
            </a:extLst>
          </p:cNvPr>
          <p:cNvPicPr>
            <a:picLocks noChangeAspect="1"/>
          </p:cNvPicPr>
          <p:nvPr/>
        </p:nvPicPr>
        <p:blipFill>
          <a:blip r:embed="rId4"/>
          <a:stretch>
            <a:fillRect/>
          </a:stretch>
        </p:blipFill>
        <p:spPr>
          <a:xfrm>
            <a:off x="5371392" y="2343866"/>
            <a:ext cx="3465354" cy="2783305"/>
          </a:xfrm>
          <a:prstGeom prst="rect">
            <a:avLst/>
          </a:prstGeom>
        </p:spPr>
      </p:pic>
      <p:sp>
        <p:nvSpPr>
          <p:cNvPr id="7" name="Title 1">
            <a:extLst>
              <a:ext uri="{FF2B5EF4-FFF2-40B4-BE49-F238E27FC236}">
                <a16:creationId xmlns:a16="http://schemas.microsoft.com/office/drawing/2014/main" id="{24FE4F68-5FB3-4CB3-8CDF-08EEF0B3C857}"/>
              </a:ext>
            </a:extLst>
          </p:cNvPr>
          <p:cNvSpPr txBox="1">
            <a:spLocks/>
          </p:cNvSpPr>
          <p:nvPr/>
        </p:nvSpPr>
        <p:spPr bwMode="auto">
          <a:xfrm>
            <a:off x="0" y="590622"/>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 Sampling Framework – A Border Crossing</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AA537DAA-2395-40A1-AD18-16F9EA030B7A}"/>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162279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145205-F221-4C1F-96C9-CC8FAFCAE1CA}"/>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Sampling Framework – A Border Crossing</a:t>
            </a:r>
          </a:p>
        </p:txBody>
      </p:sp>
      <p:sp>
        <p:nvSpPr>
          <p:cNvPr id="3" name="Rectangle 2">
            <a:extLst>
              <a:ext uri="{FF2B5EF4-FFF2-40B4-BE49-F238E27FC236}">
                <a16:creationId xmlns:a16="http://schemas.microsoft.com/office/drawing/2014/main" id="{E51266E2-F2C9-4967-8827-C2D9FA94B7F4}"/>
              </a:ext>
            </a:extLst>
          </p:cNvPr>
          <p:cNvSpPr/>
          <p:nvPr/>
        </p:nvSpPr>
        <p:spPr>
          <a:xfrm>
            <a:off x="192247" y="1611861"/>
            <a:ext cx="5179145" cy="4524315"/>
          </a:xfrm>
          <a:prstGeom prst="rect">
            <a:avLst/>
          </a:prstGeom>
        </p:spPr>
        <p:txBody>
          <a:bodyPr wrap="square">
            <a:spAutoFit/>
          </a:bodyPr>
          <a:lstStyle/>
          <a:p>
            <a:r>
              <a:rPr lang="en-IE" sz="1800" dirty="0"/>
              <a:t>Twelve schools were chosen for the study</a:t>
            </a:r>
          </a:p>
          <a:p>
            <a:endParaRPr lang="en-IE" sz="1800" dirty="0"/>
          </a:p>
          <a:p>
            <a:endParaRPr lang="en-IE" sz="1800" b="1" dirty="0"/>
          </a:p>
          <a:p>
            <a:r>
              <a:rPr lang="en-IE" sz="1800" b="1" dirty="0"/>
              <a:t>Six from Ireland </a:t>
            </a:r>
          </a:p>
          <a:p>
            <a:r>
              <a:rPr lang="en-IE" sz="1800" dirty="0"/>
              <a:t>(Three Primary, Three Post Primary)</a:t>
            </a:r>
          </a:p>
          <a:p>
            <a:endParaRPr lang="en-IE" sz="1800" dirty="0"/>
          </a:p>
          <a:p>
            <a:r>
              <a:rPr lang="en-IE" sz="1800" b="1" dirty="0"/>
              <a:t>Six from Northern Ireland</a:t>
            </a:r>
          </a:p>
          <a:p>
            <a:r>
              <a:rPr lang="en-GB" sz="1800" dirty="0"/>
              <a:t>(Three Primary, Three Post Primary)</a:t>
            </a:r>
          </a:p>
          <a:p>
            <a:endParaRPr lang="en-GB" sz="1800" dirty="0"/>
          </a:p>
          <a:p>
            <a:r>
              <a:rPr lang="en-GB" sz="1800" dirty="0"/>
              <a:t>Schools were also chosen based on Socio Economic Status </a:t>
            </a:r>
          </a:p>
          <a:p>
            <a:pPr marL="285750" indent="-285750">
              <a:buFont typeface="Calibri" panose="020F0502020204030204" pitchFamily="34" charset="0"/>
              <a:buChar char="₋"/>
            </a:pPr>
            <a:r>
              <a:rPr lang="en-GB" sz="1800" dirty="0"/>
              <a:t>DEIS </a:t>
            </a:r>
          </a:p>
          <a:p>
            <a:pPr marL="265113"/>
            <a:r>
              <a:rPr lang="en-GB" sz="1800" dirty="0"/>
              <a:t>(Delivering Education Opportunity in Schools)</a:t>
            </a:r>
          </a:p>
          <a:p>
            <a:pPr marL="285750" indent="-285750">
              <a:buFont typeface="Calibri" panose="020F0502020204030204" pitchFamily="34" charset="0"/>
              <a:buChar char="₋"/>
            </a:pPr>
            <a:r>
              <a:rPr lang="en-GB" sz="1800" dirty="0"/>
              <a:t>Free School Meals Status </a:t>
            </a:r>
          </a:p>
          <a:p>
            <a:pPr marL="265113"/>
            <a:r>
              <a:rPr lang="en-GB" sz="1800" dirty="0"/>
              <a:t>Both are used as a proxy for Socio </a:t>
            </a:r>
            <a:r>
              <a:rPr lang="en-GB" sz="1800" dirty="0" err="1"/>
              <a:t>Econmic</a:t>
            </a:r>
            <a:r>
              <a:rPr lang="en-GB" sz="1800" dirty="0"/>
              <a:t> Status</a:t>
            </a:r>
          </a:p>
        </p:txBody>
      </p:sp>
      <p:sp>
        <p:nvSpPr>
          <p:cNvPr id="7" name="Title 1">
            <a:extLst>
              <a:ext uri="{FF2B5EF4-FFF2-40B4-BE49-F238E27FC236}">
                <a16:creationId xmlns:a16="http://schemas.microsoft.com/office/drawing/2014/main" id="{24FE4F68-5FB3-4CB3-8CDF-08EEF0B3C857}"/>
              </a:ext>
            </a:extLst>
          </p:cNvPr>
          <p:cNvSpPr txBox="1">
            <a:spLocks/>
          </p:cNvSpPr>
          <p:nvPr/>
        </p:nvSpPr>
        <p:spPr bwMode="auto">
          <a:xfrm>
            <a:off x="0" y="590622"/>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 Sampling Framework – A Border Crossing</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AA537DAA-2395-40A1-AD18-16F9EA030B7A}"/>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cxnSp>
        <p:nvCxnSpPr>
          <p:cNvPr id="6" name="Straight Arrow Connector 5">
            <a:extLst>
              <a:ext uri="{FF2B5EF4-FFF2-40B4-BE49-F238E27FC236}">
                <a16:creationId xmlns:a16="http://schemas.microsoft.com/office/drawing/2014/main" id="{FE2046B2-2705-4059-AC85-2082850C3801}"/>
              </a:ext>
            </a:extLst>
          </p:cNvPr>
          <p:cNvCxnSpPr/>
          <p:nvPr/>
        </p:nvCxnSpPr>
        <p:spPr>
          <a:xfrm>
            <a:off x="5850365" y="5127171"/>
            <a:ext cx="302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1490504-704A-4578-BD05-909D3D204EF3}"/>
              </a:ext>
            </a:extLst>
          </p:cNvPr>
          <p:cNvCxnSpPr/>
          <p:nvPr/>
        </p:nvCxnSpPr>
        <p:spPr>
          <a:xfrm flipV="1">
            <a:off x="5850365" y="2623457"/>
            <a:ext cx="0" cy="248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AD443E-57D5-4DB8-A71B-473D9EE70E6B}"/>
              </a:ext>
            </a:extLst>
          </p:cNvPr>
          <p:cNvSpPr txBox="1"/>
          <p:nvPr/>
        </p:nvSpPr>
        <p:spPr>
          <a:xfrm>
            <a:off x="5236029" y="2813160"/>
            <a:ext cx="400110" cy="1948543"/>
          </a:xfrm>
          <a:prstGeom prst="rect">
            <a:avLst/>
          </a:prstGeom>
          <a:noFill/>
        </p:spPr>
        <p:txBody>
          <a:bodyPr vert="vert270" wrap="square" rtlCol="0">
            <a:spAutoFit/>
          </a:bodyPr>
          <a:lstStyle/>
          <a:p>
            <a:r>
              <a:rPr lang="en-IE" b="1" dirty="0"/>
              <a:t>Vertical Evaluation</a:t>
            </a:r>
          </a:p>
        </p:txBody>
      </p:sp>
      <p:sp>
        <p:nvSpPr>
          <p:cNvPr id="14" name="TextBox 13">
            <a:extLst>
              <a:ext uri="{FF2B5EF4-FFF2-40B4-BE49-F238E27FC236}">
                <a16:creationId xmlns:a16="http://schemas.microsoft.com/office/drawing/2014/main" id="{C9D506B1-A0A0-47A5-8B4A-724016524584}"/>
              </a:ext>
            </a:extLst>
          </p:cNvPr>
          <p:cNvSpPr txBox="1"/>
          <p:nvPr/>
        </p:nvSpPr>
        <p:spPr>
          <a:xfrm>
            <a:off x="5850365" y="5355771"/>
            <a:ext cx="2782006" cy="307777"/>
          </a:xfrm>
          <a:prstGeom prst="rect">
            <a:avLst/>
          </a:prstGeom>
          <a:noFill/>
        </p:spPr>
        <p:txBody>
          <a:bodyPr wrap="square" rtlCol="0">
            <a:spAutoFit/>
          </a:bodyPr>
          <a:lstStyle/>
          <a:p>
            <a:pPr algn="ctr"/>
            <a:r>
              <a:rPr lang="en-IE" b="1" dirty="0"/>
              <a:t>Horizontal Evaluation</a:t>
            </a:r>
          </a:p>
        </p:txBody>
      </p:sp>
    </p:spTree>
    <p:custDataLst>
      <p:tags r:id="rId1"/>
    </p:custDataLst>
    <p:extLst>
      <p:ext uri="{BB962C8B-B14F-4D97-AF65-F5344CB8AC3E}">
        <p14:creationId xmlns:p14="http://schemas.microsoft.com/office/powerpoint/2010/main" val="421038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4A2C79-9DC0-42C6-B537-469603D94CF0}"/>
              </a:ext>
            </a:extLst>
          </p:cNvPr>
          <p:cNvSpPr txBox="1">
            <a:spLocks/>
          </p:cNvSpPr>
          <p:nvPr/>
        </p:nvSpPr>
        <p:spPr bwMode="auto">
          <a:xfrm>
            <a:off x="0" y="590622"/>
            <a:ext cx="9144000" cy="100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defTabSz="457200" fontAlgn="base">
              <a:spcBef>
                <a:spcPct val="0"/>
              </a:spcBef>
              <a:spcAft>
                <a:spcPct val="0"/>
              </a:spcAft>
              <a:buClrTx/>
              <a:buNone/>
              <a:defRPr/>
            </a:pPr>
            <a:r>
              <a:rPr kumimoji="0" lang="en-GB" altLang="en-US" sz="2000" b="1"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rPr>
              <a:t> Sampling Framework – A Border Crossing</a:t>
            </a:r>
            <a:endParaRPr kumimoji="0" lang="en-US" altLang="en-US" sz="2000" b="0" i="0" u="none" strike="noStrike" kern="1200" cap="none" spc="0" normalizeH="0" baseline="0" noProof="0" dirty="0">
              <a:ln>
                <a:noFill/>
              </a:ln>
              <a:solidFill>
                <a:srgbClr val="29B473"/>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51266E2-F2C9-4967-8827-C2D9FA94B7F4}"/>
              </a:ext>
            </a:extLst>
          </p:cNvPr>
          <p:cNvSpPr/>
          <p:nvPr/>
        </p:nvSpPr>
        <p:spPr>
          <a:xfrm>
            <a:off x="192247" y="1365174"/>
            <a:ext cx="5179145" cy="5078313"/>
          </a:xfrm>
          <a:prstGeom prst="rect">
            <a:avLst/>
          </a:prstGeom>
        </p:spPr>
        <p:txBody>
          <a:bodyPr wrap="square">
            <a:spAutoFit/>
          </a:bodyPr>
          <a:lstStyle/>
          <a:p>
            <a:r>
              <a:rPr lang="en-GB" sz="1800" dirty="0"/>
              <a:t>For each school a series of focus groups were carried out with two distinct groupings to find compatibilities / contradictions</a:t>
            </a:r>
          </a:p>
          <a:p>
            <a:endParaRPr lang="en-GB" sz="1800" dirty="0"/>
          </a:p>
          <a:p>
            <a:r>
              <a:rPr lang="en-GB" sz="1800" b="1" dirty="0"/>
              <a:t>Management</a:t>
            </a:r>
          </a:p>
          <a:p>
            <a:endParaRPr lang="en-GB" sz="1800" dirty="0"/>
          </a:p>
          <a:p>
            <a:pPr marL="342900" indent="-342900">
              <a:buFont typeface="+mj-lt"/>
              <a:buAutoNum type="arabicPeriod"/>
            </a:pPr>
            <a:r>
              <a:rPr lang="en-GB" sz="1800" dirty="0"/>
              <a:t>The School Principal</a:t>
            </a:r>
          </a:p>
          <a:p>
            <a:pPr marL="342900" indent="-342900">
              <a:buFont typeface="+mj-lt"/>
              <a:buAutoNum type="arabicPeriod"/>
            </a:pPr>
            <a:r>
              <a:rPr lang="en-GB" sz="1800" dirty="0"/>
              <a:t>The Deputy Principal</a:t>
            </a:r>
          </a:p>
          <a:p>
            <a:pPr marL="342900" indent="-342900">
              <a:buFont typeface="+mj-lt"/>
              <a:buAutoNum type="arabicPeriod"/>
            </a:pPr>
            <a:r>
              <a:rPr lang="en-GB" sz="1800" dirty="0"/>
              <a:t>SSE / Planning Co-ordinator</a:t>
            </a:r>
          </a:p>
          <a:p>
            <a:pPr marL="342900" indent="-342900">
              <a:buFont typeface="+mj-lt"/>
              <a:buAutoNum type="arabicPeriod"/>
            </a:pPr>
            <a:r>
              <a:rPr lang="en-GB" sz="1800" dirty="0"/>
              <a:t>Heads of Department</a:t>
            </a:r>
          </a:p>
          <a:p>
            <a:pPr marL="342900" indent="-342900">
              <a:buFont typeface="+mj-lt"/>
              <a:buAutoNum type="arabicPeriod"/>
            </a:pPr>
            <a:endParaRPr lang="en-GB" sz="1800" dirty="0"/>
          </a:p>
          <a:p>
            <a:r>
              <a:rPr lang="en-GB" sz="1800" b="1" dirty="0"/>
              <a:t>Teachers</a:t>
            </a:r>
          </a:p>
          <a:p>
            <a:endParaRPr lang="en-GB" sz="1800" b="1" dirty="0"/>
          </a:p>
          <a:p>
            <a:pPr marL="342900" indent="-342900">
              <a:buFont typeface="+mj-lt"/>
              <a:buAutoNum type="arabicPeriod"/>
            </a:pPr>
            <a:r>
              <a:rPr lang="en-GB" sz="1800" dirty="0"/>
              <a:t>Teachers with varying years of teaching experience</a:t>
            </a:r>
          </a:p>
          <a:p>
            <a:pPr marL="342900" indent="-342900">
              <a:buFont typeface="+mj-lt"/>
              <a:buAutoNum type="arabicPeriod"/>
            </a:pPr>
            <a:r>
              <a:rPr lang="en-GB" sz="1800" dirty="0"/>
              <a:t>Teachers who had been provided with training on SSE</a:t>
            </a:r>
          </a:p>
          <a:p>
            <a:pPr marL="342900" indent="-342900">
              <a:buFont typeface="+mj-lt"/>
              <a:buAutoNum type="arabicPeriod"/>
            </a:pPr>
            <a:endParaRPr lang="en-GB" sz="1800" dirty="0"/>
          </a:p>
        </p:txBody>
      </p:sp>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Sampling Framework – A Border Crossing</a:t>
            </a:r>
          </a:p>
        </p:txBody>
      </p:sp>
      <p:pic>
        <p:nvPicPr>
          <p:cNvPr id="10" name="Picture 9">
            <a:extLst>
              <a:ext uri="{FF2B5EF4-FFF2-40B4-BE49-F238E27FC236}">
                <a16:creationId xmlns:a16="http://schemas.microsoft.com/office/drawing/2014/main" id="{BCB72948-269F-49B1-B668-432E5085F0E0}"/>
              </a:ext>
            </a:extLst>
          </p:cNvPr>
          <p:cNvPicPr>
            <a:picLocks noChangeAspect="1"/>
          </p:cNvPicPr>
          <p:nvPr/>
        </p:nvPicPr>
        <p:blipFill>
          <a:blip r:embed="rId4"/>
          <a:stretch>
            <a:fillRect/>
          </a:stretch>
        </p:blipFill>
        <p:spPr>
          <a:xfrm>
            <a:off x="5371392" y="2366097"/>
            <a:ext cx="3465354" cy="2783304"/>
          </a:xfrm>
          <a:prstGeom prst="rect">
            <a:avLst/>
          </a:prstGeom>
        </p:spPr>
      </p:pic>
      <p:sp>
        <p:nvSpPr>
          <p:cNvPr id="7" name="Rectangle 6">
            <a:extLst>
              <a:ext uri="{FF2B5EF4-FFF2-40B4-BE49-F238E27FC236}">
                <a16:creationId xmlns:a16="http://schemas.microsoft.com/office/drawing/2014/main" id="{258F01F1-C8BC-469D-A1E8-F7DC721FC6C1}"/>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236865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923330"/>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Understanding of SSE and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What is your understanding of school improvement?</a:t>
            </a:r>
          </a:p>
          <a:p>
            <a:pPr lvl="0" defTabSz="457200" fontAlgn="base">
              <a:spcBef>
                <a:spcPct val="0"/>
              </a:spcBef>
              <a:spcAft>
                <a:spcPct val="0"/>
              </a:spcAft>
              <a:buClrTx/>
              <a:buNone/>
              <a:defRPr/>
            </a:pP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961693"/>
            <a:ext cx="5594684" cy="3416320"/>
          </a:xfrm>
          <a:prstGeom prst="rect">
            <a:avLst/>
          </a:prstGeom>
        </p:spPr>
        <p:txBody>
          <a:bodyPr wrap="square">
            <a:spAutoFit/>
          </a:bodyPr>
          <a:lstStyle/>
          <a:p>
            <a:endParaRPr lang="en-GB" sz="1800" dirty="0"/>
          </a:p>
          <a:p>
            <a:pPr algn="just"/>
            <a:r>
              <a:rPr lang="en-GB" sz="1800" i="1" dirty="0"/>
              <a:t>Schools have a good understanding of school improvement and how the process of self-evaluation works</a:t>
            </a:r>
          </a:p>
          <a:p>
            <a:endParaRPr lang="en-GB" sz="1800" dirty="0"/>
          </a:p>
          <a:p>
            <a:r>
              <a:rPr lang="en-GB" sz="1800" dirty="0"/>
              <a:t>The process is defined by </a:t>
            </a:r>
            <a:r>
              <a:rPr lang="en-GB" sz="1800" b="1" dirty="0"/>
              <a:t>legislative circulars </a:t>
            </a:r>
            <a:r>
              <a:rPr lang="en-GB" sz="1800" dirty="0"/>
              <a:t>and Inspectorate devised resources</a:t>
            </a:r>
          </a:p>
          <a:p>
            <a:endParaRPr lang="en-GB" sz="1800" dirty="0"/>
          </a:p>
          <a:p>
            <a:pPr marL="285750" indent="-285750">
              <a:buFont typeface="Symbol" panose="05050102010706020507" pitchFamily="18" charset="2"/>
              <a:buChar char=""/>
            </a:pPr>
            <a:r>
              <a:rPr lang="en-GB" sz="1800" dirty="0"/>
              <a:t>Looking At Our School 2016</a:t>
            </a:r>
          </a:p>
          <a:p>
            <a:pPr marL="285750" indent="-285750">
              <a:buFont typeface="Symbol" panose="05050102010706020507" pitchFamily="18" charset="2"/>
              <a:buChar char=""/>
            </a:pPr>
            <a:r>
              <a:rPr lang="en-GB" sz="1800" dirty="0"/>
              <a:t>Circular letters </a:t>
            </a:r>
          </a:p>
          <a:p>
            <a:pPr marL="180975"/>
            <a:r>
              <a:rPr lang="en-GB" sz="1800" dirty="0"/>
              <a:t>  (DES 2016a, 2016b, 2016c)</a:t>
            </a:r>
          </a:p>
          <a:p>
            <a:pPr marL="285750" indent="-285750">
              <a:buFont typeface="Symbol" panose="05050102010706020507" pitchFamily="18" charset="2"/>
              <a:buChar char=""/>
            </a:pPr>
            <a:endParaRPr lang="en-GB" sz="1800" dirty="0"/>
          </a:p>
        </p:txBody>
      </p:sp>
      <p:pic>
        <p:nvPicPr>
          <p:cNvPr id="12" name="Picture 11">
            <a:extLst>
              <a:ext uri="{FF2B5EF4-FFF2-40B4-BE49-F238E27FC236}">
                <a16:creationId xmlns:a16="http://schemas.microsoft.com/office/drawing/2014/main" id="{19596E7E-70B6-4A77-9205-ECCB37B77467}"/>
              </a:ext>
            </a:extLst>
          </p:cNvPr>
          <p:cNvPicPr>
            <a:picLocks noChangeAspect="1"/>
          </p:cNvPicPr>
          <p:nvPr/>
        </p:nvPicPr>
        <p:blipFill>
          <a:blip r:embed="rId4"/>
          <a:stretch>
            <a:fillRect/>
          </a:stretch>
        </p:blipFill>
        <p:spPr>
          <a:xfrm>
            <a:off x="6208295" y="2465514"/>
            <a:ext cx="2243944" cy="2713388"/>
          </a:xfrm>
          <a:prstGeom prst="rect">
            <a:avLst/>
          </a:prstGeom>
        </p:spPr>
      </p:pic>
      <p:sp>
        <p:nvSpPr>
          <p:cNvPr id="8" name="Rectangle 7">
            <a:extLst>
              <a:ext uri="{FF2B5EF4-FFF2-40B4-BE49-F238E27FC236}">
                <a16:creationId xmlns:a16="http://schemas.microsoft.com/office/drawing/2014/main" id="{D3464DDE-4350-409D-9175-4AE949D6CFF5}"/>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259233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2A1FA-CCA6-4364-A6D0-8C11BE6D142F}"/>
              </a:ext>
            </a:extLst>
          </p:cNvPr>
          <p:cNvSpPr/>
          <p:nvPr/>
        </p:nvSpPr>
        <p:spPr>
          <a:xfrm>
            <a:off x="0" y="195988"/>
            <a:ext cx="9144000" cy="338554"/>
          </a:xfrm>
          <a:prstGeom prst="rect">
            <a:avLst/>
          </a:prstGeom>
        </p:spPr>
        <p:txBody>
          <a:bodyPr wrap="square">
            <a:spAutoFit/>
          </a:bodyPr>
          <a:lstStyle/>
          <a:p>
            <a:pPr lvl="0" algn="ctr">
              <a:buClrTx/>
            </a:pPr>
            <a:r>
              <a:rPr lang="en-GB" sz="1600" kern="1200" dirty="0">
                <a:solidFill>
                  <a:prstClr val="white"/>
                </a:solidFill>
                <a:latin typeface="Calibri"/>
                <a:ea typeface="+mn-ea"/>
                <a:cs typeface="+mn-cs"/>
              </a:rPr>
              <a:t>Results – The Case of Ireland</a:t>
            </a:r>
          </a:p>
        </p:txBody>
      </p:sp>
      <p:sp>
        <p:nvSpPr>
          <p:cNvPr id="5" name="Rectangle 4">
            <a:extLst>
              <a:ext uri="{FF2B5EF4-FFF2-40B4-BE49-F238E27FC236}">
                <a16:creationId xmlns:a16="http://schemas.microsoft.com/office/drawing/2014/main" id="{C4DC3FBC-EC24-48AD-A9E6-B095A5658BE7}"/>
              </a:ext>
            </a:extLst>
          </p:cNvPr>
          <p:cNvSpPr/>
          <p:nvPr/>
        </p:nvSpPr>
        <p:spPr>
          <a:xfrm>
            <a:off x="108284" y="1038363"/>
            <a:ext cx="8891337" cy="1015663"/>
          </a:xfrm>
          <a:prstGeom prst="rect">
            <a:avLst/>
          </a:prstGeom>
        </p:spPr>
        <p:txBody>
          <a:bodyPr wrap="square">
            <a:spAutoFit/>
          </a:bodyPr>
          <a:lstStyle/>
          <a:p>
            <a:pPr lvl="0" defTabSz="457200" fontAlgn="base">
              <a:spcBef>
                <a:spcPct val="0"/>
              </a:spcBef>
              <a:spcAft>
                <a:spcPct val="0"/>
              </a:spcAft>
              <a:buClrTx/>
              <a:buNone/>
              <a:defRPr/>
            </a:pPr>
            <a:r>
              <a:rPr lang="en-GB" altLang="en-US" sz="2000" b="1" kern="1200" dirty="0">
                <a:solidFill>
                  <a:srgbClr val="FF0000"/>
                </a:solidFill>
                <a:latin typeface="Arial" panose="020B0604020202020204" pitchFamily="34" charset="0"/>
                <a:cs typeface="Arial" panose="020B0604020202020204" pitchFamily="34" charset="0"/>
              </a:rPr>
              <a:t>Understanding of SSE and Improvement</a:t>
            </a:r>
          </a:p>
          <a:p>
            <a:pPr lvl="0" defTabSz="457200" fontAlgn="base">
              <a:spcBef>
                <a:spcPct val="0"/>
              </a:spcBef>
              <a:spcAft>
                <a:spcPct val="0"/>
              </a:spcAft>
              <a:buClrTx/>
              <a:buNone/>
              <a:defRPr/>
            </a:pPr>
            <a:r>
              <a:rPr lang="en-GB" altLang="en-US" sz="2000" b="1" kern="1200" dirty="0">
                <a:latin typeface="Arial" panose="020B0604020202020204" pitchFamily="34" charset="0"/>
                <a:cs typeface="Arial" panose="020B0604020202020204" pitchFamily="34" charset="0"/>
              </a:rPr>
              <a:t>2.What is school self-evaluation (SSE)? Can you give a short description of your own understanding of SSE and its purpose? </a:t>
            </a:r>
            <a:endParaRPr lang="en-GB" altLang="en-US" b="1" kern="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2925CF-159F-42AB-8D8F-85AFECBAA678}"/>
              </a:ext>
            </a:extLst>
          </p:cNvPr>
          <p:cNvSpPr/>
          <p:nvPr/>
        </p:nvSpPr>
        <p:spPr>
          <a:xfrm>
            <a:off x="144379" y="1961693"/>
            <a:ext cx="5739064" cy="4247317"/>
          </a:xfrm>
          <a:prstGeom prst="rect">
            <a:avLst/>
          </a:prstGeom>
        </p:spPr>
        <p:txBody>
          <a:bodyPr wrap="square">
            <a:spAutoFit/>
          </a:bodyPr>
          <a:lstStyle/>
          <a:p>
            <a:endParaRPr lang="en-GB" sz="1800" dirty="0"/>
          </a:p>
          <a:p>
            <a:pPr algn="just"/>
            <a:r>
              <a:rPr lang="en-GB" sz="1800" b="1" i="1" dirty="0"/>
              <a:t>A process </a:t>
            </a:r>
            <a:r>
              <a:rPr lang="en-GB" sz="1800" i="1" dirty="0"/>
              <a:t>of self-evaluation by which members of staff reflect on their practice and identify areas for action to stimulate improvement in the areas of pupil and professional learning. </a:t>
            </a:r>
          </a:p>
          <a:p>
            <a:pPr algn="just"/>
            <a:endParaRPr lang="en-GB" sz="1800" i="1" dirty="0"/>
          </a:p>
          <a:p>
            <a:pPr algn="just"/>
            <a:r>
              <a:rPr lang="en-GB" sz="1800" i="1" dirty="0"/>
              <a:t>They understand that it’s </a:t>
            </a:r>
            <a:r>
              <a:rPr lang="en-GB" sz="1800" b="1" i="1" dirty="0"/>
              <a:t>a process </a:t>
            </a:r>
            <a:r>
              <a:rPr lang="en-GB" sz="1800" i="1" dirty="0"/>
              <a:t>which involves </a:t>
            </a:r>
            <a:r>
              <a:rPr lang="en-GB" sz="1800" b="1" i="1" dirty="0"/>
              <a:t>linking with key stakeholders </a:t>
            </a:r>
            <a:r>
              <a:rPr lang="en-GB" sz="1800" i="1" dirty="0"/>
              <a:t>to </a:t>
            </a:r>
            <a:r>
              <a:rPr lang="en-GB" sz="1800" b="1" i="1" dirty="0"/>
              <a:t>gather evidence </a:t>
            </a:r>
            <a:r>
              <a:rPr lang="en-GB" sz="1800" i="1" dirty="0"/>
              <a:t>and </a:t>
            </a:r>
            <a:r>
              <a:rPr lang="en-GB" sz="1800" b="1" i="1" dirty="0"/>
              <a:t>map out plans </a:t>
            </a:r>
            <a:r>
              <a:rPr lang="en-GB" sz="1800" i="1" dirty="0"/>
              <a:t>to make progress in a particular area. </a:t>
            </a:r>
          </a:p>
          <a:p>
            <a:pPr algn="just"/>
            <a:endParaRPr lang="en-GB" sz="1800" i="1" dirty="0"/>
          </a:p>
          <a:p>
            <a:pPr algn="just"/>
            <a:r>
              <a:rPr lang="en-GB" sz="1800" i="1" dirty="0"/>
              <a:t>They suggest that its a process in which the school </a:t>
            </a:r>
            <a:r>
              <a:rPr lang="en-GB" sz="1800" b="1" i="1" dirty="0"/>
              <a:t>reflects</a:t>
            </a:r>
            <a:r>
              <a:rPr lang="en-GB" sz="1800" i="1" dirty="0"/>
              <a:t> and </a:t>
            </a:r>
            <a:r>
              <a:rPr lang="en-GB" sz="1800" b="1" i="1" dirty="0"/>
              <a:t>identifies areas </a:t>
            </a:r>
            <a:r>
              <a:rPr lang="en-GB" sz="1800" i="1" dirty="0"/>
              <a:t>within it that are </a:t>
            </a:r>
            <a:r>
              <a:rPr lang="en-GB" sz="1800" b="1" i="1" dirty="0"/>
              <a:t>working well </a:t>
            </a:r>
            <a:r>
              <a:rPr lang="en-GB" sz="1800" i="1" dirty="0"/>
              <a:t>and other areas that </a:t>
            </a:r>
            <a:r>
              <a:rPr lang="en-GB" sz="1800" b="1" i="1" dirty="0"/>
              <a:t>require improvement</a:t>
            </a:r>
            <a:endParaRPr lang="en-GB" sz="1800" b="1" dirty="0"/>
          </a:p>
        </p:txBody>
      </p:sp>
      <p:pic>
        <p:nvPicPr>
          <p:cNvPr id="2" name="Picture 1">
            <a:extLst>
              <a:ext uri="{FF2B5EF4-FFF2-40B4-BE49-F238E27FC236}">
                <a16:creationId xmlns:a16="http://schemas.microsoft.com/office/drawing/2014/main" id="{CE0C364D-12C9-495E-A8EF-5A84F961EC02}"/>
              </a:ext>
            </a:extLst>
          </p:cNvPr>
          <p:cNvPicPr>
            <a:picLocks noChangeAspect="1"/>
          </p:cNvPicPr>
          <p:nvPr/>
        </p:nvPicPr>
        <p:blipFill>
          <a:blip r:embed="rId4"/>
          <a:stretch>
            <a:fillRect/>
          </a:stretch>
        </p:blipFill>
        <p:spPr>
          <a:xfrm>
            <a:off x="6255757" y="2724811"/>
            <a:ext cx="2371550" cy="2322777"/>
          </a:xfrm>
          <a:prstGeom prst="rect">
            <a:avLst/>
          </a:prstGeom>
        </p:spPr>
      </p:pic>
      <p:sp>
        <p:nvSpPr>
          <p:cNvPr id="8" name="Rectangle 7">
            <a:extLst>
              <a:ext uri="{FF2B5EF4-FFF2-40B4-BE49-F238E27FC236}">
                <a16:creationId xmlns:a16="http://schemas.microsoft.com/office/drawing/2014/main" id="{885B7F20-7101-4A3F-8AEB-BEFF43B5A7FB}"/>
              </a:ext>
            </a:extLst>
          </p:cNvPr>
          <p:cNvSpPr/>
          <p:nvPr/>
        </p:nvSpPr>
        <p:spPr>
          <a:xfrm>
            <a:off x="0" y="6379954"/>
            <a:ext cx="914400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i="0" u="none" strike="noStrike" kern="1200" cap="none" spc="0" normalizeH="0" baseline="0" noProof="0" dirty="0">
                <a:ln>
                  <a:noFill/>
                </a:ln>
                <a:solidFill>
                  <a:prstClr val="white"/>
                </a:solidFill>
                <a:effectLst/>
                <a:uLnTx/>
                <a:uFillTx/>
                <a:latin typeface="Calibri"/>
                <a:ea typeface="+mn-ea"/>
                <a:cs typeface="+mn-cs"/>
              </a:rPr>
              <a:t>Martin Brown, EQI, Dublin City University</a:t>
            </a:r>
          </a:p>
        </p:txBody>
      </p:sp>
    </p:spTree>
    <p:custDataLst>
      <p:tags r:id="rId1"/>
    </p:custDataLst>
    <p:extLst>
      <p:ext uri="{BB962C8B-B14F-4D97-AF65-F5344CB8AC3E}">
        <p14:creationId xmlns:p14="http://schemas.microsoft.com/office/powerpoint/2010/main" val="3639670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OFFICE THEME" val="gGyroAfo"/>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SLIDE_PRESENTER_GUID" val="598a3ba4-c591-4042-b3c3-205f081070c1"/>
  <p:tag name="ARTICULATE_SLIDE_PAUSE" val="0"/>
  <p:tag name="ARTICULATE_LOCK_SLIDE" val="0"/>
  <p:tag name="ARTICULATE_HIDE_SLIDE" val="0"/>
  <p:tag name="ARTICULATE_PLAYER_CONTROL_PREVIOUS" val="False"/>
  <p:tag name="ARTICULATE_PLAYER_CONTROL_NEXT" val="False"/>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8799</TotalTime>
  <Words>2508</Words>
  <Application>Microsoft Office PowerPoint</Application>
  <PresentationFormat>Presentación en pantalla (4:3)</PresentationFormat>
  <Paragraphs>330</Paragraphs>
  <Slides>26</Slides>
  <Notes>26</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26</vt:i4>
      </vt:variant>
    </vt:vector>
  </HeadingPairs>
  <TitlesOfParts>
    <vt:vector size="36" baseType="lpstr">
      <vt:lpstr>MS PGothic</vt:lpstr>
      <vt:lpstr>MS PGothic</vt:lpstr>
      <vt:lpstr>Arial</vt:lpstr>
      <vt:lpstr>Bebas</vt:lpstr>
      <vt:lpstr>Calibri</vt:lpstr>
      <vt:lpstr>Helvetica</vt:lpstr>
      <vt:lpstr>Symbol</vt:lpstr>
      <vt:lpstr>2_Light Green</vt:lpstr>
      <vt:lpstr>Light Green</vt:lpstr>
      <vt:lpstr>3_Office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Brown</dc:creator>
  <cp:lastModifiedBy>Laura del Castillo Blanco del Castillo Blanco</cp:lastModifiedBy>
  <cp:revision>228</cp:revision>
  <dcterms:modified xsi:type="dcterms:W3CDTF">2019-03-20T09:47:21Z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3F7B8A28-8417-44BB-B88D-86C81E5330F9</vt:lpwstr>
  </property>
  <property fmtid="{D5CDD505-2E9C-101B-9397-08002B2CF9AE}" pid="3" name="ArticulatePath">
    <vt:lpwstr>AERA2018FINAL13042018FORJOE JOH </vt:lpwstr>
  </property>
</Properties>
</file>